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0691813" cy="7559675"/>
  <p:notesSz cx="7559675" cy="10691813"/>
  <p:defaultTextStyle>
    <a:defPPr>
      <a:defRPr lang="en-GB"/>
    </a:defPPr>
    <a:lvl1pPr algn="l" defTabSz="449263" rtl="0" eaLnBrk="0" fontAlgn="base" hangingPunct="0">
      <a:lnSpc>
        <a:spcPct val="67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457200" algn="l" defTabSz="449263" rtl="0" eaLnBrk="0" fontAlgn="base" hangingPunct="0">
      <a:lnSpc>
        <a:spcPct val="67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914400" algn="l" defTabSz="449263" rtl="0" eaLnBrk="0" fontAlgn="base" hangingPunct="0">
      <a:lnSpc>
        <a:spcPct val="67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371600" algn="l" defTabSz="449263" rtl="0" eaLnBrk="0" fontAlgn="base" hangingPunct="0">
      <a:lnSpc>
        <a:spcPct val="67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1828800" algn="l" defTabSz="449263" rtl="0" eaLnBrk="0" fontAlgn="base" hangingPunct="0">
      <a:lnSpc>
        <a:spcPct val="67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914400" rtl="0" eaLnBrk="1" latinLnBrk="0" hangingPunct="1">
      <a:defRPr sz="2400" kern="1200">
        <a:solidFill>
          <a:schemeClr val="bg1"/>
        </a:solidFill>
        <a:latin typeface="Times New Roman" charset="0"/>
        <a:ea typeface="+mn-ea"/>
        <a:cs typeface="+mn-cs"/>
      </a:defRPr>
    </a:lvl6pPr>
    <a:lvl7pPr marL="2743200" algn="l" defTabSz="914400" rtl="0" eaLnBrk="1" latinLnBrk="0" hangingPunct="1">
      <a:defRPr sz="2400" kern="1200">
        <a:solidFill>
          <a:schemeClr val="bg1"/>
        </a:solidFill>
        <a:latin typeface="Times New Roman" charset="0"/>
        <a:ea typeface="+mn-ea"/>
        <a:cs typeface="+mn-cs"/>
      </a:defRPr>
    </a:lvl7pPr>
    <a:lvl8pPr marL="3200400" algn="l" defTabSz="914400" rtl="0" eaLnBrk="1" latinLnBrk="0" hangingPunct="1">
      <a:defRPr sz="2400" kern="1200">
        <a:solidFill>
          <a:schemeClr val="bg1"/>
        </a:solidFill>
        <a:latin typeface="Times New Roman" charset="0"/>
        <a:ea typeface="+mn-ea"/>
        <a:cs typeface="+mn-cs"/>
      </a:defRPr>
    </a:lvl8pPr>
    <a:lvl9pPr marL="3657600" algn="l" defTabSz="914400" rtl="0" eaLnBrk="1" latinLnBrk="0" hangingPunct="1">
      <a:defRPr sz="2400" kern="1200">
        <a:solidFill>
          <a:schemeClr val="bg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126" y="-1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w="9360">
            <a:noFill/>
            <a:miter lim="800000"/>
            <a:headEnd/>
            <a:tailEnd/>
          </a:ln>
          <a:effectLst/>
        </p:spPr>
        <p:txBody>
          <a:bodyPr wrap="none" anchor="ctr"/>
          <a:lstStyle/>
          <a:p>
            <a:endParaRPr lang="es-PA"/>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s-PA"/>
          </a:p>
        </p:txBody>
      </p:sp>
      <p:sp>
        <p:nvSpPr>
          <p:cNvPr id="2051" name="AutoShape 3"/>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s-PA"/>
          </a:p>
        </p:txBody>
      </p:sp>
      <p:sp>
        <p:nvSpPr>
          <p:cNvPr id="2052" name="AutoShape 4"/>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s-PA"/>
          </a:p>
        </p:txBody>
      </p:sp>
      <p:sp>
        <p:nvSpPr>
          <p:cNvPr id="2053" name="AutoShape 5"/>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s-PA"/>
          </a:p>
        </p:txBody>
      </p:sp>
      <p:sp>
        <p:nvSpPr>
          <p:cNvPr id="2054" name="AutoShape 6"/>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s-PA"/>
          </a:p>
        </p:txBody>
      </p:sp>
      <p:sp>
        <p:nvSpPr>
          <p:cNvPr id="2055" name="AutoShape 7"/>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s-PA"/>
          </a:p>
        </p:txBody>
      </p:sp>
      <p:sp>
        <p:nvSpPr>
          <p:cNvPr id="2056" name="AutoShape 8"/>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s-PA"/>
          </a:p>
        </p:txBody>
      </p:sp>
      <p:sp>
        <p:nvSpPr>
          <p:cNvPr id="2057" name="Rectangle 9"/>
          <p:cNvSpPr>
            <a:spLocks noGrp="1" noChangeArrowheads="1"/>
          </p:cNvSpPr>
          <p:nvPr>
            <p:ph type="sldImg"/>
          </p:nvPr>
        </p:nvSpPr>
        <p:spPr bwMode="auto">
          <a:xfrm>
            <a:off x="720725" y="720725"/>
            <a:ext cx="7881938" cy="16217900"/>
          </a:xfrm>
          <a:prstGeom prst="rect">
            <a:avLst/>
          </a:prstGeom>
          <a:solidFill>
            <a:srgbClr val="FFFFFF"/>
          </a:solidFill>
          <a:ln w="9525">
            <a:noFill/>
            <a:round/>
            <a:headEnd/>
            <a:tailEnd/>
          </a:ln>
          <a:effectLst/>
        </p:spPr>
      </p:sp>
      <p:sp>
        <p:nvSpPr>
          <p:cNvPr id="2058" name="Rectangle 10"/>
          <p:cNvSpPr>
            <a:spLocks noGrp="1" noChangeArrowheads="1"/>
          </p:cNvSpPr>
          <p:nvPr>
            <p:ph type="body"/>
          </p:nvPr>
        </p:nvSpPr>
        <p:spPr bwMode="auto">
          <a:xfrm>
            <a:off x="1169988" y="5086350"/>
            <a:ext cx="5211762" cy="40925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s-PA"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720725" y="720725"/>
            <a:ext cx="7894638" cy="16219488"/>
          </a:xfrm>
          <a:prstGeom prst="rect">
            <a:avLst/>
          </a:prstGeom>
          <a:solidFill>
            <a:srgbClr val="FFFFFF"/>
          </a:solidFill>
          <a:ln w="9360">
            <a:solidFill>
              <a:srgbClr val="000000"/>
            </a:solidFill>
            <a:miter lim="800000"/>
            <a:headEnd/>
            <a:tailEnd/>
          </a:ln>
          <a:effectLst/>
        </p:spPr>
        <p:txBody>
          <a:bodyPr wrap="none" anchor="ctr"/>
          <a:lstStyle/>
          <a:p>
            <a:endParaRPr lang="es-PA"/>
          </a:p>
        </p:txBody>
      </p:sp>
      <p:sp>
        <p:nvSpPr>
          <p:cNvPr id="21506"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30722"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31746"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32770"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33794"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34818"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35842"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720725" y="720725"/>
            <a:ext cx="7894638" cy="16219488"/>
          </a:xfrm>
          <a:prstGeom prst="rect">
            <a:avLst/>
          </a:prstGeom>
          <a:solidFill>
            <a:srgbClr val="FFFFFF"/>
          </a:solidFill>
          <a:ln w="9360">
            <a:solidFill>
              <a:srgbClr val="000000"/>
            </a:solidFill>
            <a:miter lim="800000"/>
            <a:headEnd/>
            <a:tailEnd/>
          </a:ln>
          <a:effectLst/>
        </p:spPr>
        <p:txBody>
          <a:bodyPr wrap="none" anchor="ctr"/>
          <a:lstStyle/>
          <a:p>
            <a:endParaRPr lang="es-PA"/>
          </a:p>
        </p:txBody>
      </p:sp>
      <p:sp>
        <p:nvSpPr>
          <p:cNvPr id="36866"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37890"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720725" y="720725"/>
            <a:ext cx="7894638" cy="16219488"/>
          </a:xfrm>
          <a:prstGeom prst="rect">
            <a:avLst/>
          </a:prstGeom>
          <a:solidFill>
            <a:srgbClr val="FFFFFF"/>
          </a:solidFill>
          <a:ln w="9360">
            <a:solidFill>
              <a:srgbClr val="000000"/>
            </a:solidFill>
            <a:miter lim="800000"/>
            <a:headEnd/>
            <a:tailEnd/>
          </a:ln>
          <a:effectLst/>
        </p:spPr>
        <p:txBody>
          <a:bodyPr wrap="none" anchor="ctr"/>
          <a:lstStyle/>
          <a:p>
            <a:endParaRPr lang="es-PA"/>
          </a:p>
        </p:txBody>
      </p:sp>
      <p:sp>
        <p:nvSpPr>
          <p:cNvPr id="38914"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720725" y="720725"/>
            <a:ext cx="7886700" cy="16219488"/>
          </a:xfrm>
          <a:prstGeom prst="rect">
            <a:avLst/>
          </a:prstGeom>
          <a:solidFill>
            <a:srgbClr val="FFFFFF"/>
          </a:solidFill>
          <a:ln w="9360">
            <a:solidFill>
              <a:srgbClr val="000000"/>
            </a:solidFill>
            <a:miter lim="800000"/>
            <a:headEnd/>
            <a:tailEnd/>
          </a:ln>
          <a:effectLst/>
        </p:spPr>
        <p:txBody>
          <a:bodyPr wrap="none" anchor="ctr"/>
          <a:lstStyle/>
          <a:p>
            <a:endParaRPr lang="es-PA"/>
          </a:p>
        </p:txBody>
      </p:sp>
      <p:sp>
        <p:nvSpPr>
          <p:cNvPr id="22530"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720725" y="720725"/>
            <a:ext cx="7886700" cy="16219488"/>
          </a:xfrm>
          <a:prstGeom prst="rect">
            <a:avLst/>
          </a:prstGeom>
          <a:solidFill>
            <a:srgbClr val="FFFFFF"/>
          </a:solidFill>
          <a:ln w="9360">
            <a:solidFill>
              <a:srgbClr val="000000"/>
            </a:solidFill>
            <a:miter lim="800000"/>
            <a:headEnd/>
            <a:tailEnd/>
          </a:ln>
          <a:effectLst/>
        </p:spPr>
        <p:txBody>
          <a:bodyPr wrap="none" anchor="ctr"/>
          <a:lstStyle/>
          <a:p>
            <a:endParaRPr lang="es-PA"/>
          </a:p>
        </p:txBody>
      </p:sp>
      <p:sp>
        <p:nvSpPr>
          <p:cNvPr id="23554"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720725" y="720725"/>
            <a:ext cx="7894638" cy="16219488"/>
          </a:xfrm>
          <a:prstGeom prst="rect">
            <a:avLst/>
          </a:prstGeom>
          <a:solidFill>
            <a:srgbClr val="FFFFFF"/>
          </a:solidFill>
          <a:ln w="9360">
            <a:solidFill>
              <a:srgbClr val="000000"/>
            </a:solidFill>
            <a:miter lim="800000"/>
            <a:headEnd/>
            <a:tailEnd/>
          </a:ln>
          <a:effectLst/>
        </p:spPr>
        <p:txBody>
          <a:bodyPr wrap="none" anchor="ctr"/>
          <a:lstStyle/>
          <a:p>
            <a:endParaRPr lang="es-PA"/>
          </a:p>
        </p:txBody>
      </p:sp>
      <p:sp>
        <p:nvSpPr>
          <p:cNvPr id="24578"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720725" y="720725"/>
            <a:ext cx="7894638" cy="16219488"/>
          </a:xfrm>
          <a:prstGeom prst="rect">
            <a:avLst/>
          </a:prstGeom>
          <a:solidFill>
            <a:srgbClr val="FFFFFF"/>
          </a:solidFill>
          <a:ln w="9360">
            <a:solidFill>
              <a:srgbClr val="000000"/>
            </a:solidFill>
            <a:miter lim="800000"/>
            <a:headEnd/>
            <a:tailEnd/>
          </a:ln>
          <a:effectLst/>
        </p:spPr>
        <p:txBody>
          <a:bodyPr wrap="none" anchor="ctr"/>
          <a:lstStyle/>
          <a:p>
            <a:endParaRPr lang="es-PA"/>
          </a:p>
        </p:txBody>
      </p:sp>
      <p:sp>
        <p:nvSpPr>
          <p:cNvPr id="25602"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26626"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27650"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28674"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720725" y="720725"/>
            <a:ext cx="7885113" cy="16219488"/>
          </a:xfrm>
          <a:prstGeom prst="rect">
            <a:avLst/>
          </a:prstGeom>
          <a:solidFill>
            <a:srgbClr val="FFFFFF"/>
          </a:solidFill>
          <a:ln w="9525">
            <a:solidFill>
              <a:srgbClr val="000000"/>
            </a:solidFill>
            <a:miter lim="800000"/>
            <a:headEnd/>
            <a:tailEnd/>
          </a:ln>
          <a:effectLst/>
        </p:spPr>
        <p:txBody>
          <a:bodyPr wrap="none" anchor="ctr"/>
          <a:lstStyle/>
          <a:p>
            <a:endParaRPr lang="es-PA"/>
          </a:p>
        </p:txBody>
      </p:sp>
      <p:sp>
        <p:nvSpPr>
          <p:cNvPr id="29698" name="Rectangle 2"/>
          <p:cNvSpPr txBox="1">
            <a:spLocks noChangeArrowheads="1"/>
          </p:cNvSpPr>
          <p:nvPr>
            <p:ph type="body"/>
          </p:nvPr>
        </p:nvSpPr>
        <p:spPr bwMode="auto">
          <a:xfrm>
            <a:off x="1169988" y="5086350"/>
            <a:ext cx="5213350" cy="4095750"/>
          </a:xfrm>
          <a:prstGeom prst="rect">
            <a:avLst/>
          </a:prstGeom>
          <a:noFill/>
          <a:ln>
            <a:round/>
            <a:headEnd/>
            <a:tailEnd/>
          </a:ln>
        </p:spPr>
        <p:txBody>
          <a:bodyPr wrap="none" anchor="ctr"/>
          <a:lstStyle/>
          <a:p>
            <a:endParaRPr lang="es-P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01688" y="2347913"/>
            <a:ext cx="9088437" cy="1620837"/>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603375" y="4283075"/>
            <a:ext cx="7485063"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624763" y="587375"/>
            <a:ext cx="2278062" cy="6275388"/>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785813" y="587375"/>
            <a:ext cx="6686550" cy="62753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844550" y="4857750"/>
            <a:ext cx="9088438" cy="15017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844550" y="3203575"/>
            <a:ext cx="90884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785813" y="2101850"/>
            <a:ext cx="4481512"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5419725" y="2101850"/>
            <a:ext cx="4483100"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4988" y="303213"/>
            <a:ext cx="9621837" cy="1258887"/>
          </a:xfrm>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34988" y="2397125"/>
            <a:ext cx="4724400"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5430838" y="1692275"/>
            <a:ext cx="4725987"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430838" y="2397125"/>
            <a:ext cx="4725987"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4988" y="301625"/>
            <a:ext cx="3517900" cy="1279525"/>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4179888" y="301625"/>
            <a:ext cx="5976937"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534988" y="1581150"/>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095500" y="5291138"/>
            <a:ext cx="6415088" cy="625475"/>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2095500" y="674688"/>
            <a:ext cx="6415088"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2095500" y="5916613"/>
            <a:ext cx="6415088"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6600"/>
            </a:gs>
            <a:gs pos="50000">
              <a:srgbClr val="663300"/>
            </a:gs>
            <a:gs pos="100000">
              <a:srgbClr val="996600"/>
            </a:gs>
          </a:gsLst>
          <a:lin ang="5400000" scaled="1"/>
        </a:grad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4443413" y="1971675"/>
            <a:ext cx="6232525" cy="5562600"/>
            <a:chOff x="2799" y="1242"/>
            <a:chExt cx="3926" cy="3504"/>
          </a:xfrm>
        </p:grpSpPr>
        <p:sp>
          <p:nvSpPr>
            <p:cNvPr id="1026" name="AutoShape 2"/>
            <p:cNvSpPr>
              <a:spLocks noChangeArrowheads="1"/>
            </p:cNvSpPr>
            <p:nvPr/>
          </p:nvSpPr>
          <p:spPr bwMode="auto">
            <a:xfrm>
              <a:off x="4945" y="1504"/>
              <a:ext cx="226" cy="106"/>
            </a:xfrm>
            <a:prstGeom prst="roundRect">
              <a:avLst>
                <a:gd name="adj" fmla="val 940"/>
              </a:avLst>
            </a:pr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27" name="Oval 3"/>
            <p:cNvSpPr>
              <a:spLocks noChangeArrowheads="1"/>
            </p:cNvSpPr>
            <p:nvPr/>
          </p:nvSpPr>
          <p:spPr bwMode="auto">
            <a:xfrm>
              <a:off x="5026" y="1306"/>
              <a:ext cx="49" cy="45"/>
            </a:xfrm>
            <a:prstGeom prst="ellipse">
              <a:avLst/>
            </a:pr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28" name="AutoShape 4"/>
            <p:cNvSpPr>
              <a:spLocks noChangeArrowheads="1"/>
            </p:cNvSpPr>
            <p:nvPr/>
          </p:nvSpPr>
          <p:spPr bwMode="auto">
            <a:xfrm rot="840000">
              <a:off x="6144" y="1660"/>
              <a:ext cx="1" cy="2280"/>
            </a:xfrm>
            <a:prstGeom prst="roundRect">
              <a:avLst>
                <a:gd name="adj" fmla="val 50000"/>
              </a:avLst>
            </a:prstGeom>
            <a:gradFill rotWithShape="0">
              <a:gsLst>
                <a:gs pos="0">
                  <a:srgbClr val="81572D"/>
                </a:gs>
                <a:gs pos="100000">
                  <a:srgbClr val="663300"/>
                </a:gs>
              </a:gsLst>
              <a:lin ang="20964001" scaled="1"/>
            </a:gradFill>
            <a:ln w="9525">
              <a:noFill/>
              <a:round/>
              <a:headEnd/>
              <a:tailEnd/>
            </a:ln>
            <a:effectLst/>
          </p:spPr>
          <p:txBody>
            <a:bodyPr wrap="none" anchor="ctr"/>
            <a:lstStyle/>
            <a:p>
              <a:endParaRPr lang="es-PA"/>
            </a:p>
          </p:txBody>
        </p:sp>
        <p:sp>
          <p:nvSpPr>
            <p:cNvPr id="1029" name="Freeform 5"/>
            <p:cNvSpPr>
              <a:spLocks noChangeArrowheads="1"/>
            </p:cNvSpPr>
            <p:nvPr/>
          </p:nvSpPr>
          <p:spPr bwMode="auto">
            <a:xfrm>
              <a:off x="5693" y="3867"/>
              <a:ext cx="72" cy="100"/>
            </a:xfrm>
            <a:custGeom>
              <a:avLst/>
              <a:gdLst/>
              <a:ahLst/>
              <a:cxnLst>
                <a:cxn ang="0">
                  <a:pos x="83" y="443"/>
                </a:cxn>
                <a:cxn ang="0">
                  <a:pos x="202" y="361"/>
                </a:cxn>
                <a:cxn ang="0">
                  <a:pos x="289" y="277"/>
                </a:cxn>
                <a:cxn ang="0">
                  <a:pos x="316" y="164"/>
                </a:cxn>
                <a:cxn ang="0">
                  <a:pos x="289" y="53"/>
                </a:cxn>
                <a:cxn ang="0">
                  <a:pos x="171" y="0"/>
                </a:cxn>
                <a:cxn ang="0">
                  <a:pos x="114" y="23"/>
                </a:cxn>
                <a:cxn ang="0">
                  <a:pos x="55" y="53"/>
                </a:cxn>
                <a:cxn ang="0">
                  <a:pos x="0" y="164"/>
                </a:cxn>
                <a:cxn ang="0">
                  <a:pos x="0" y="277"/>
                </a:cxn>
                <a:cxn ang="0">
                  <a:pos x="55" y="390"/>
                </a:cxn>
                <a:cxn ang="0">
                  <a:pos x="83" y="443"/>
                </a:cxn>
                <a:cxn ang="0">
                  <a:pos x="83" y="443"/>
                </a:cxn>
                <a:cxn ang="0">
                  <a:pos x="83" y="443"/>
                </a:cxn>
                <a:cxn ang="0">
                  <a:pos x="83" y="443"/>
                </a:cxn>
                <a:cxn ang="0">
                  <a:pos x="83" y="443"/>
                </a:cxn>
                <a:cxn ang="0">
                  <a:pos x="83" y="443"/>
                </a:cxn>
                <a:cxn ang="0">
                  <a:pos x="83" y="443"/>
                </a:cxn>
                <a:cxn ang="0">
                  <a:pos x="83" y="443"/>
                </a:cxn>
                <a:cxn ang="0">
                  <a:pos x="202" y="81"/>
                </a:cxn>
                <a:cxn ang="0">
                  <a:pos x="260" y="111"/>
                </a:cxn>
                <a:cxn ang="0">
                  <a:pos x="289" y="164"/>
                </a:cxn>
                <a:cxn ang="0">
                  <a:pos x="289" y="221"/>
                </a:cxn>
                <a:cxn ang="0">
                  <a:pos x="260" y="250"/>
                </a:cxn>
                <a:cxn ang="0">
                  <a:pos x="171" y="333"/>
                </a:cxn>
                <a:cxn ang="0">
                  <a:pos x="114" y="361"/>
                </a:cxn>
                <a:cxn ang="0">
                  <a:pos x="114" y="361"/>
                </a:cxn>
                <a:cxn ang="0">
                  <a:pos x="55" y="221"/>
                </a:cxn>
                <a:cxn ang="0">
                  <a:pos x="83" y="111"/>
                </a:cxn>
                <a:cxn ang="0">
                  <a:pos x="142" y="81"/>
                </a:cxn>
                <a:cxn ang="0">
                  <a:pos x="202" y="81"/>
                </a:cxn>
                <a:cxn ang="0">
                  <a:pos x="202" y="81"/>
                </a:cxn>
                <a:cxn ang="0">
                  <a:pos x="202" y="81"/>
                </a:cxn>
                <a:cxn ang="0">
                  <a:pos x="202" y="81"/>
                </a:cxn>
                <a:cxn ang="0">
                  <a:pos x="202" y="81"/>
                </a:cxn>
                <a:cxn ang="0">
                  <a:pos x="202" y="81"/>
                </a:cxn>
                <a:cxn ang="0">
                  <a:pos x="202" y="81"/>
                </a:cxn>
                <a:cxn ang="0">
                  <a:pos x="202" y="81"/>
                </a:cxn>
              </a:cxnLst>
              <a:rect l="0" t="0" r="r" b="b"/>
              <a:pathLst>
                <a:path w="317" h="444">
                  <a:moveTo>
                    <a:pt x="83" y="443"/>
                  </a:moveTo>
                  <a:lnTo>
                    <a:pt x="202" y="361"/>
                  </a:lnTo>
                  <a:lnTo>
                    <a:pt x="289" y="277"/>
                  </a:lnTo>
                  <a:lnTo>
                    <a:pt x="316" y="164"/>
                  </a:lnTo>
                  <a:lnTo>
                    <a:pt x="289" y="53"/>
                  </a:lnTo>
                  <a:lnTo>
                    <a:pt x="171" y="0"/>
                  </a:lnTo>
                  <a:lnTo>
                    <a:pt x="114" y="23"/>
                  </a:lnTo>
                  <a:lnTo>
                    <a:pt x="55" y="53"/>
                  </a:lnTo>
                  <a:lnTo>
                    <a:pt x="0" y="164"/>
                  </a:lnTo>
                  <a:lnTo>
                    <a:pt x="0" y="277"/>
                  </a:lnTo>
                  <a:lnTo>
                    <a:pt x="55" y="390"/>
                  </a:lnTo>
                  <a:lnTo>
                    <a:pt x="83" y="443"/>
                  </a:lnTo>
                  <a:lnTo>
                    <a:pt x="83" y="443"/>
                  </a:lnTo>
                  <a:lnTo>
                    <a:pt x="83" y="443"/>
                  </a:lnTo>
                  <a:lnTo>
                    <a:pt x="83" y="443"/>
                  </a:lnTo>
                  <a:lnTo>
                    <a:pt x="83" y="443"/>
                  </a:lnTo>
                  <a:lnTo>
                    <a:pt x="83" y="443"/>
                  </a:lnTo>
                  <a:lnTo>
                    <a:pt x="83" y="443"/>
                  </a:lnTo>
                  <a:lnTo>
                    <a:pt x="83" y="443"/>
                  </a:lnTo>
                  <a:close/>
                  <a:moveTo>
                    <a:pt x="202" y="81"/>
                  </a:moveTo>
                  <a:lnTo>
                    <a:pt x="260" y="111"/>
                  </a:lnTo>
                  <a:lnTo>
                    <a:pt x="289" y="164"/>
                  </a:lnTo>
                  <a:lnTo>
                    <a:pt x="289" y="221"/>
                  </a:lnTo>
                  <a:lnTo>
                    <a:pt x="260" y="250"/>
                  </a:lnTo>
                  <a:lnTo>
                    <a:pt x="171" y="333"/>
                  </a:lnTo>
                  <a:lnTo>
                    <a:pt x="114" y="361"/>
                  </a:lnTo>
                  <a:lnTo>
                    <a:pt x="114" y="361"/>
                  </a:lnTo>
                  <a:lnTo>
                    <a:pt x="55" y="221"/>
                  </a:lnTo>
                  <a:lnTo>
                    <a:pt x="83" y="111"/>
                  </a:lnTo>
                  <a:lnTo>
                    <a:pt x="142" y="81"/>
                  </a:lnTo>
                  <a:lnTo>
                    <a:pt x="202" y="81"/>
                  </a:lnTo>
                  <a:lnTo>
                    <a:pt x="202" y="81"/>
                  </a:lnTo>
                  <a:lnTo>
                    <a:pt x="202" y="81"/>
                  </a:lnTo>
                  <a:lnTo>
                    <a:pt x="202" y="81"/>
                  </a:lnTo>
                  <a:lnTo>
                    <a:pt x="202" y="81"/>
                  </a:lnTo>
                  <a:lnTo>
                    <a:pt x="202" y="81"/>
                  </a:lnTo>
                  <a:lnTo>
                    <a:pt x="202" y="81"/>
                  </a:lnTo>
                  <a:lnTo>
                    <a:pt x="202" y="81"/>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30" name="AutoShape 6"/>
            <p:cNvSpPr>
              <a:spLocks noChangeArrowheads="1"/>
            </p:cNvSpPr>
            <p:nvPr/>
          </p:nvSpPr>
          <p:spPr bwMode="auto">
            <a:xfrm>
              <a:off x="6441" y="1689"/>
              <a:ext cx="1" cy="2183"/>
            </a:xfrm>
            <a:prstGeom prst="roundRect">
              <a:avLst>
                <a:gd name="adj" fmla="val 50000"/>
              </a:avLst>
            </a:prstGeom>
            <a:gradFill rotWithShape="0">
              <a:gsLst>
                <a:gs pos="0">
                  <a:srgbClr val="81572D"/>
                </a:gs>
                <a:gs pos="100000">
                  <a:srgbClr val="663300"/>
                </a:gs>
              </a:gsLst>
              <a:lin ang="4230000" scaled="1"/>
            </a:gradFill>
            <a:ln w="9525">
              <a:noFill/>
              <a:round/>
              <a:headEnd/>
              <a:tailEnd/>
            </a:ln>
            <a:effectLst/>
          </p:spPr>
          <p:txBody>
            <a:bodyPr wrap="none" anchor="ctr"/>
            <a:lstStyle/>
            <a:p>
              <a:endParaRPr lang="es-PA"/>
            </a:p>
          </p:txBody>
        </p:sp>
        <p:sp>
          <p:nvSpPr>
            <p:cNvPr id="1031" name="AutoShape 7"/>
            <p:cNvSpPr>
              <a:spLocks noChangeArrowheads="1"/>
            </p:cNvSpPr>
            <p:nvPr/>
          </p:nvSpPr>
          <p:spPr bwMode="auto">
            <a:xfrm rot="20880000">
              <a:off x="6520" y="1696"/>
              <a:ext cx="1" cy="960"/>
            </a:xfrm>
            <a:prstGeom prst="roundRect">
              <a:avLst>
                <a:gd name="adj" fmla="val 50000"/>
              </a:avLst>
            </a:prstGeom>
            <a:gradFill rotWithShape="0">
              <a:gsLst>
                <a:gs pos="0">
                  <a:srgbClr val="81572D"/>
                </a:gs>
                <a:gs pos="100000">
                  <a:srgbClr val="663300"/>
                </a:gs>
              </a:gsLst>
              <a:lin ang="11604001" scaled="1"/>
            </a:gradFill>
            <a:ln w="9525">
              <a:noFill/>
              <a:round/>
              <a:headEnd/>
              <a:tailEnd/>
            </a:ln>
            <a:effectLst/>
          </p:spPr>
          <p:txBody>
            <a:bodyPr wrap="none" anchor="ctr"/>
            <a:lstStyle/>
            <a:p>
              <a:endParaRPr lang="es-PA"/>
            </a:p>
          </p:txBody>
        </p:sp>
        <p:sp>
          <p:nvSpPr>
            <p:cNvPr id="1032" name="AutoShape 8"/>
            <p:cNvSpPr>
              <a:spLocks noChangeArrowheads="1"/>
            </p:cNvSpPr>
            <p:nvPr/>
          </p:nvSpPr>
          <p:spPr bwMode="auto">
            <a:xfrm rot="20460000">
              <a:off x="3997" y="2009"/>
              <a:ext cx="5" cy="2246"/>
            </a:xfrm>
            <a:prstGeom prst="roundRect">
              <a:avLst>
                <a:gd name="adj" fmla="val 16667"/>
              </a:avLst>
            </a:prstGeom>
            <a:gradFill rotWithShape="0">
              <a:gsLst>
                <a:gs pos="0">
                  <a:srgbClr val="81572D"/>
                </a:gs>
                <a:gs pos="100000">
                  <a:srgbClr val="663300"/>
                </a:gs>
              </a:gsLst>
              <a:lin ang="12180000" scaled="1"/>
            </a:gradFill>
            <a:ln w="9525">
              <a:noFill/>
              <a:round/>
              <a:headEnd/>
              <a:tailEnd/>
            </a:ln>
            <a:effectLst/>
          </p:spPr>
          <p:txBody>
            <a:bodyPr wrap="none" anchor="ctr"/>
            <a:lstStyle/>
            <a:p>
              <a:endParaRPr lang="es-PA"/>
            </a:p>
          </p:txBody>
        </p:sp>
        <p:sp>
          <p:nvSpPr>
            <p:cNvPr id="1033" name="AutoShape 9"/>
            <p:cNvSpPr>
              <a:spLocks noChangeArrowheads="1"/>
            </p:cNvSpPr>
            <p:nvPr/>
          </p:nvSpPr>
          <p:spPr bwMode="auto">
            <a:xfrm rot="1080000">
              <a:off x="3218" y="1995"/>
              <a:ext cx="1" cy="2340"/>
            </a:xfrm>
            <a:prstGeom prst="roundRect">
              <a:avLst>
                <a:gd name="adj" fmla="val 50000"/>
              </a:avLst>
            </a:prstGeom>
            <a:gradFill rotWithShape="0">
              <a:gsLst>
                <a:gs pos="0">
                  <a:srgbClr val="81572D"/>
                </a:gs>
                <a:gs pos="100000">
                  <a:srgbClr val="663300"/>
                </a:gs>
              </a:gsLst>
              <a:lin ang="20424001" scaled="1"/>
            </a:gradFill>
            <a:ln w="9525">
              <a:noFill/>
              <a:round/>
              <a:headEnd/>
              <a:tailEnd/>
            </a:ln>
            <a:effectLst/>
          </p:spPr>
          <p:txBody>
            <a:bodyPr wrap="none" anchor="ctr"/>
            <a:lstStyle/>
            <a:p>
              <a:endParaRPr lang="es-PA"/>
            </a:p>
          </p:txBody>
        </p:sp>
        <p:sp>
          <p:nvSpPr>
            <p:cNvPr id="1034" name="AutoShape 10"/>
            <p:cNvSpPr>
              <a:spLocks noChangeArrowheads="1"/>
            </p:cNvSpPr>
            <p:nvPr/>
          </p:nvSpPr>
          <p:spPr bwMode="auto">
            <a:xfrm rot="540000">
              <a:off x="3437" y="2051"/>
              <a:ext cx="1" cy="2092"/>
            </a:xfrm>
            <a:prstGeom prst="roundRect">
              <a:avLst>
                <a:gd name="adj" fmla="val 50000"/>
              </a:avLst>
            </a:prstGeom>
            <a:gradFill rotWithShape="0">
              <a:gsLst>
                <a:gs pos="0">
                  <a:srgbClr val="81572D"/>
                </a:gs>
                <a:gs pos="100000">
                  <a:srgbClr val="663300"/>
                </a:gs>
              </a:gsLst>
              <a:lin ang="3828000" scaled="1"/>
            </a:gradFill>
            <a:ln w="9525">
              <a:noFill/>
              <a:round/>
              <a:headEnd/>
              <a:tailEnd/>
            </a:ln>
            <a:effectLst/>
          </p:spPr>
          <p:txBody>
            <a:bodyPr wrap="none" anchor="ctr"/>
            <a:lstStyle/>
            <a:p>
              <a:endParaRPr lang="es-PA"/>
            </a:p>
          </p:txBody>
        </p:sp>
        <p:sp>
          <p:nvSpPr>
            <p:cNvPr id="1035" name="Freeform 11"/>
            <p:cNvSpPr>
              <a:spLocks noChangeArrowheads="1"/>
            </p:cNvSpPr>
            <p:nvPr/>
          </p:nvSpPr>
          <p:spPr bwMode="auto">
            <a:xfrm>
              <a:off x="4686" y="3330"/>
              <a:ext cx="722" cy="166"/>
            </a:xfrm>
            <a:custGeom>
              <a:avLst/>
              <a:gdLst/>
              <a:ahLst/>
              <a:cxnLst>
                <a:cxn ang="0">
                  <a:pos x="28" y="82"/>
                </a:cxn>
                <a:cxn ang="0">
                  <a:pos x="818" y="169"/>
                </a:cxn>
                <a:cxn ang="0">
                  <a:pos x="1271" y="169"/>
                </a:cxn>
                <a:cxn ang="0">
                  <a:pos x="1793" y="140"/>
                </a:cxn>
                <a:cxn ang="0">
                  <a:pos x="2393" y="82"/>
                </a:cxn>
                <a:cxn ang="0">
                  <a:pos x="3092" y="0"/>
                </a:cxn>
                <a:cxn ang="0">
                  <a:pos x="3154" y="536"/>
                </a:cxn>
                <a:cxn ang="0">
                  <a:pos x="2518" y="653"/>
                </a:cxn>
                <a:cxn ang="0">
                  <a:pos x="2097" y="704"/>
                </a:cxn>
                <a:cxn ang="0">
                  <a:pos x="1609" y="734"/>
                </a:cxn>
                <a:cxn ang="0">
                  <a:pos x="1087" y="734"/>
                </a:cxn>
                <a:cxn ang="0">
                  <a:pos x="545" y="704"/>
                </a:cxn>
                <a:cxn ang="0">
                  <a:pos x="0" y="623"/>
                </a:cxn>
                <a:cxn ang="0">
                  <a:pos x="28" y="82"/>
                </a:cxn>
                <a:cxn ang="0">
                  <a:pos x="28" y="82"/>
                </a:cxn>
                <a:cxn ang="0">
                  <a:pos x="28" y="82"/>
                </a:cxn>
              </a:cxnLst>
              <a:rect l="0" t="0" r="r" b="b"/>
              <a:pathLst>
                <a:path w="3155" h="735">
                  <a:moveTo>
                    <a:pt x="28" y="82"/>
                  </a:moveTo>
                  <a:lnTo>
                    <a:pt x="818" y="169"/>
                  </a:lnTo>
                  <a:lnTo>
                    <a:pt x="1271" y="169"/>
                  </a:lnTo>
                  <a:lnTo>
                    <a:pt x="1793" y="140"/>
                  </a:lnTo>
                  <a:lnTo>
                    <a:pt x="2393" y="82"/>
                  </a:lnTo>
                  <a:lnTo>
                    <a:pt x="3092" y="0"/>
                  </a:lnTo>
                  <a:lnTo>
                    <a:pt x="3154" y="536"/>
                  </a:lnTo>
                  <a:lnTo>
                    <a:pt x="2518" y="653"/>
                  </a:lnTo>
                  <a:lnTo>
                    <a:pt x="2097" y="704"/>
                  </a:lnTo>
                  <a:lnTo>
                    <a:pt x="1609" y="734"/>
                  </a:lnTo>
                  <a:lnTo>
                    <a:pt x="1087" y="734"/>
                  </a:lnTo>
                  <a:lnTo>
                    <a:pt x="545" y="704"/>
                  </a:lnTo>
                  <a:lnTo>
                    <a:pt x="0" y="623"/>
                  </a:lnTo>
                  <a:lnTo>
                    <a:pt x="28" y="82"/>
                  </a:lnTo>
                  <a:lnTo>
                    <a:pt x="28" y="82"/>
                  </a:lnTo>
                  <a:lnTo>
                    <a:pt x="28" y="82"/>
                  </a:lnTo>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36" name="Freeform 12"/>
            <p:cNvSpPr>
              <a:spLocks noChangeArrowheads="1"/>
            </p:cNvSpPr>
            <p:nvPr/>
          </p:nvSpPr>
          <p:spPr bwMode="auto">
            <a:xfrm>
              <a:off x="5568" y="3958"/>
              <a:ext cx="1158" cy="133"/>
            </a:xfrm>
            <a:custGeom>
              <a:avLst/>
              <a:gdLst/>
              <a:ahLst/>
              <a:cxnLst>
                <a:cxn ang="0">
                  <a:pos x="3838" y="23"/>
                </a:cxn>
                <a:cxn ang="0">
                  <a:pos x="3317" y="23"/>
                </a:cxn>
                <a:cxn ang="0">
                  <a:pos x="2865" y="23"/>
                </a:cxn>
                <a:cxn ang="0">
                  <a:pos x="2437" y="23"/>
                </a:cxn>
                <a:cxn ang="0">
                  <a:pos x="2039" y="23"/>
                </a:cxn>
                <a:cxn ang="0">
                  <a:pos x="1702" y="0"/>
                </a:cxn>
                <a:cxn ang="0">
                  <a:pos x="1401" y="0"/>
                </a:cxn>
                <a:cxn ang="0">
                  <a:pos x="1127" y="0"/>
                </a:cxn>
                <a:cxn ang="0">
                  <a:pos x="916" y="23"/>
                </a:cxn>
                <a:cxn ang="0">
                  <a:pos x="699" y="23"/>
                </a:cxn>
                <a:cxn ang="0">
                  <a:pos x="545" y="23"/>
                </a:cxn>
                <a:cxn ang="0">
                  <a:pos x="269" y="23"/>
                </a:cxn>
                <a:cxn ang="0">
                  <a:pos x="118" y="53"/>
                </a:cxn>
                <a:cxn ang="0">
                  <a:pos x="31" y="82"/>
                </a:cxn>
                <a:cxn ang="0">
                  <a:pos x="0" y="112"/>
                </a:cxn>
                <a:cxn ang="0">
                  <a:pos x="56" y="194"/>
                </a:cxn>
                <a:cxn ang="0">
                  <a:pos x="90" y="223"/>
                </a:cxn>
                <a:cxn ang="0">
                  <a:pos x="147" y="252"/>
                </a:cxn>
                <a:cxn ang="0">
                  <a:pos x="299" y="281"/>
                </a:cxn>
                <a:cxn ang="0">
                  <a:pos x="454" y="337"/>
                </a:cxn>
                <a:cxn ang="0">
                  <a:pos x="730" y="392"/>
                </a:cxn>
                <a:cxn ang="0">
                  <a:pos x="1065" y="420"/>
                </a:cxn>
                <a:cxn ang="0">
                  <a:pos x="1487" y="477"/>
                </a:cxn>
                <a:cxn ang="0">
                  <a:pos x="1976" y="506"/>
                </a:cxn>
                <a:cxn ang="0">
                  <a:pos x="2556" y="559"/>
                </a:cxn>
                <a:cxn ang="0">
                  <a:pos x="3166" y="559"/>
                </a:cxn>
                <a:cxn ang="0">
                  <a:pos x="3838" y="589"/>
                </a:cxn>
                <a:cxn ang="0">
                  <a:pos x="4445" y="589"/>
                </a:cxn>
                <a:cxn ang="0">
                  <a:pos x="5054" y="589"/>
                </a:cxn>
                <a:cxn ang="0">
                  <a:pos x="5054" y="53"/>
                </a:cxn>
                <a:cxn ang="0">
                  <a:pos x="4474" y="53"/>
                </a:cxn>
                <a:cxn ang="0">
                  <a:pos x="3838" y="23"/>
                </a:cxn>
                <a:cxn ang="0">
                  <a:pos x="3838" y="23"/>
                </a:cxn>
                <a:cxn ang="0">
                  <a:pos x="3838" y="23"/>
                </a:cxn>
              </a:cxnLst>
              <a:rect l="0" t="0" r="r" b="b"/>
              <a:pathLst>
                <a:path w="5055" h="590">
                  <a:moveTo>
                    <a:pt x="3838" y="23"/>
                  </a:moveTo>
                  <a:lnTo>
                    <a:pt x="3317" y="23"/>
                  </a:lnTo>
                  <a:lnTo>
                    <a:pt x="2865" y="23"/>
                  </a:lnTo>
                  <a:lnTo>
                    <a:pt x="2437" y="23"/>
                  </a:lnTo>
                  <a:lnTo>
                    <a:pt x="2039" y="23"/>
                  </a:lnTo>
                  <a:lnTo>
                    <a:pt x="1702" y="0"/>
                  </a:lnTo>
                  <a:lnTo>
                    <a:pt x="1401" y="0"/>
                  </a:lnTo>
                  <a:lnTo>
                    <a:pt x="1127" y="0"/>
                  </a:lnTo>
                  <a:lnTo>
                    <a:pt x="916" y="23"/>
                  </a:lnTo>
                  <a:lnTo>
                    <a:pt x="699" y="23"/>
                  </a:lnTo>
                  <a:lnTo>
                    <a:pt x="545" y="23"/>
                  </a:lnTo>
                  <a:lnTo>
                    <a:pt x="269" y="23"/>
                  </a:lnTo>
                  <a:lnTo>
                    <a:pt x="118" y="53"/>
                  </a:lnTo>
                  <a:lnTo>
                    <a:pt x="31" y="82"/>
                  </a:lnTo>
                  <a:lnTo>
                    <a:pt x="0" y="112"/>
                  </a:lnTo>
                  <a:lnTo>
                    <a:pt x="56" y="194"/>
                  </a:lnTo>
                  <a:lnTo>
                    <a:pt x="90" y="223"/>
                  </a:lnTo>
                  <a:lnTo>
                    <a:pt x="147" y="252"/>
                  </a:lnTo>
                  <a:lnTo>
                    <a:pt x="299" y="281"/>
                  </a:lnTo>
                  <a:lnTo>
                    <a:pt x="454" y="337"/>
                  </a:lnTo>
                  <a:lnTo>
                    <a:pt x="730" y="392"/>
                  </a:lnTo>
                  <a:lnTo>
                    <a:pt x="1065" y="420"/>
                  </a:lnTo>
                  <a:lnTo>
                    <a:pt x="1487" y="477"/>
                  </a:lnTo>
                  <a:lnTo>
                    <a:pt x="1976" y="506"/>
                  </a:lnTo>
                  <a:lnTo>
                    <a:pt x="2556" y="559"/>
                  </a:lnTo>
                  <a:lnTo>
                    <a:pt x="3166" y="559"/>
                  </a:lnTo>
                  <a:lnTo>
                    <a:pt x="3838" y="589"/>
                  </a:lnTo>
                  <a:lnTo>
                    <a:pt x="4445" y="589"/>
                  </a:lnTo>
                  <a:lnTo>
                    <a:pt x="5054" y="589"/>
                  </a:lnTo>
                  <a:lnTo>
                    <a:pt x="5054" y="53"/>
                  </a:lnTo>
                  <a:lnTo>
                    <a:pt x="4474" y="53"/>
                  </a:lnTo>
                  <a:lnTo>
                    <a:pt x="3838" y="23"/>
                  </a:lnTo>
                  <a:lnTo>
                    <a:pt x="3838" y="23"/>
                  </a:lnTo>
                  <a:lnTo>
                    <a:pt x="3838" y="23"/>
                  </a:lnTo>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37" name="Freeform 13"/>
            <p:cNvSpPr>
              <a:spLocks noChangeArrowheads="1"/>
            </p:cNvSpPr>
            <p:nvPr/>
          </p:nvSpPr>
          <p:spPr bwMode="auto">
            <a:xfrm>
              <a:off x="5595" y="4018"/>
              <a:ext cx="1129" cy="264"/>
            </a:xfrm>
            <a:custGeom>
              <a:avLst/>
              <a:gdLst/>
              <a:ahLst/>
              <a:cxnLst>
                <a:cxn ang="0">
                  <a:pos x="0" y="0"/>
                </a:cxn>
                <a:cxn ang="0">
                  <a:pos x="117" y="255"/>
                </a:cxn>
                <a:cxn ang="0">
                  <a:pos x="329" y="455"/>
                </a:cxn>
                <a:cxn ang="0">
                  <a:pos x="607" y="653"/>
                </a:cxn>
                <a:cxn ang="0">
                  <a:pos x="1003" y="823"/>
                </a:cxn>
                <a:cxn ang="0">
                  <a:pos x="1486" y="969"/>
                </a:cxn>
                <a:cxn ang="0">
                  <a:pos x="1794" y="1026"/>
                </a:cxn>
                <a:cxn ang="0">
                  <a:pos x="2098" y="1082"/>
                </a:cxn>
                <a:cxn ang="0">
                  <a:pos x="2430" y="1110"/>
                </a:cxn>
                <a:cxn ang="0">
                  <a:pos x="2825" y="1138"/>
                </a:cxn>
                <a:cxn ang="0">
                  <a:pos x="3222" y="1167"/>
                </a:cxn>
                <a:cxn ang="0">
                  <a:pos x="3681" y="1167"/>
                </a:cxn>
                <a:cxn ang="0">
                  <a:pos x="4347" y="1167"/>
                </a:cxn>
                <a:cxn ang="0">
                  <a:pos x="4925" y="1138"/>
                </a:cxn>
                <a:cxn ang="0">
                  <a:pos x="4925" y="285"/>
                </a:cxn>
                <a:cxn ang="0">
                  <a:pos x="3559" y="285"/>
                </a:cxn>
                <a:cxn ang="0">
                  <a:pos x="2551" y="255"/>
                </a:cxn>
                <a:cxn ang="0">
                  <a:pos x="1608" y="198"/>
                </a:cxn>
                <a:cxn ang="0">
                  <a:pos x="760" y="111"/>
                </a:cxn>
                <a:cxn ang="0">
                  <a:pos x="360" y="52"/>
                </a:cxn>
                <a:cxn ang="0">
                  <a:pos x="0" y="0"/>
                </a:cxn>
                <a:cxn ang="0">
                  <a:pos x="0" y="0"/>
                </a:cxn>
                <a:cxn ang="0">
                  <a:pos x="0" y="0"/>
                </a:cxn>
              </a:cxnLst>
              <a:rect l="0" t="0" r="r" b="b"/>
              <a:pathLst>
                <a:path w="4926" h="1168">
                  <a:moveTo>
                    <a:pt x="0" y="0"/>
                  </a:moveTo>
                  <a:lnTo>
                    <a:pt x="117" y="255"/>
                  </a:lnTo>
                  <a:lnTo>
                    <a:pt x="329" y="455"/>
                  </a:lnTo>
                  <a:lnTo>
                    <a:pt x="607" y="653"/>
                  </a:lnTo>
                  <a:lnTo>
                    <a:pt x="1003" y="823"/>
                  </a:lnTo>
                  <a:lnTo>
                    <a:pt x="1486" y="969"/>
                  </a:lnTo>
                  <a:lnTo>
                    <a:pt x="1794" y="1026"/>
                  </a:lnTo>
                  <a:lnTo>
                    <a:pt x="2098" y="1082"/>
                  </a:lnTo>
                  <a:lnTo>
                    <a:pt x="2430" y="1110"/>
                  </a:lnTo>
                  <a:lnTo>
                    <a:pt x="2825" y="1138"/>
                  </a:lnTo>
                  <a:lnTo>
                    <a:pt x="3222" y="1167"/>
                  </a:lnTo>
                  <a:lnTo>
                    <a:pt x="3681" y="1167"/>
                  </a:lnTo>
                  <a:lnTo>
                    <a:pt x="4347" y="1167"/>
                  </a:lnTo>
                  <a:lnTo>
                    <a:pt x="4925" y="1138"/>
                  </a:lnTo>
                  <a:lnTo>
                    <a:pt x="4925" y="285"/>
                  </a:lnTo>
                  <a:lnTo>
                    <a:pt x="3559" y="285"/>
                  </a:lnTo>
                  <a:lnTo>
                    <a:pt x="2551" y="255"/>
                  </a:lnTo>
                  <a:lnTo>
                    <a:pt x="1608" y="198"/>
                  </a:lnTo>
                  <a:lnTo>
                    <a:pt x="760" y="111"/>
                  </a:lnTo>
                  <a:lnTo>
                    <a:pt x="360" y="52"/>
                  </a:lnTo>
                  <a:lnTo>
                    <a:pt x="0" y="0"/>
                  </a:lnTo>
                  <a:lnTo>
                    <a:pt x="0" y="0"/>
                  </a:lnTo>
                  <a:lnTo>
                    <a:pt x="0" y="0"/>
                  </a:lnTo>
                </a:path>
              </a:pathLst>
            </a:custGeom>
            <a:gradFill rotWithShape="0">
              <a:gsLst>
                <a:gs pos="0">
                  <a:srgbClr val="663300"/>
                </a:gs>
                <a:gs pos="100000">
                  <a:srgbClr val="81572D"/>
                </a:gs>
              </a:gsLst>
              <a:lin ang="8100000" scaled="1"/>
            </a:gradFill>
            <a:ln w="9525">
              <a:noFill/>
              <a:round/>
              <a:headEnd/>
              <a:tailEnd/>
            </a:ln>
            <a:effectLst/>
          </p:spPr>
          <p:txBody>
            <a:bodyPr wrap="none" anchor="ctr"/>
            <a:lstStyle/>
            <a:p>
              <a:endParaRPr lang="es-PA"/>
            </a:p>
          </p:txBody>
        </p:sp>
        <p:sp>
          <p:nvSpPr>
            <p:cNvPr id="1038" name="Freeform 14"/>
            <p:cNvSpPr>
              <a:spLocks noChangeArrowheads="1"/>
            </p:cNvSpPr>
            <p:nvPr/>
          </p:nvSpPr>
          <p:spPr bwMode="auto">
            <a:xfrm>
              <a:off x="5616" y="3958"/>
              <a:ext cx="1108" cy="93"/>
            </a:xfrm>
            <a:custGeom>
              <a:avLst/>
              <a:gdLst/>
              <a:ahLst/>
              <a:cxnLst>
                <a:cxn ang="0">
                  <a:pos x="3563" y="0"/>
                </a:cxn>
                <a:cxn ang="0">
                  <a:pos x="3041" y="0"/>
                </a:cxn>
                <a:cxn ang="0">
                  <a:pos x="2618" y="0"/>
                </a:cxn>
                <a:cxn ang="0">
                  <a:pos x="2190" y="0"/>
                </a:cxn>
                <a:cxn ang="0">
                  <a:pos x="1856" y="0"/>
                </a:cxn>
                <a:cxn ang="0">
                  <a:pos x="1519" y="0"/>
                </a:cxn>
                <a:cxn ang="0">
                  <a:pos x="1243" y="0"/>
                </a:cxn>
                <a:cxn ang="0">
                  <a:pos x="1003" y="0"/>
                </a:cxn>
                <a:cxn ang="0">
                  <a:pos x="820" y="0"/>
                </a:cxn>
                <a:cxn ang="0">
                  <a:pos x="638" y="23"/>
                </a:cxn>
                <a:cxn ang="0">
                  <a:pos x="485" y="23"/>
                </a:cxn>
                <a:cxn ang="0">
                  <a:pos x="268" y="53"/>
                </a:cxn>
                <a:cxn ang="0">
                  <a:pos x="145" y="53"/>
                </a:cxn>
                <a:cxn ang="0">
                  <a:pos x="54" y="82"/>
                </a:cxn>
                <a:cxn ang="0">
                  <a:pos x="31" y="82"/>
                </a:cxn>
                <a:cxn ang="0">
                  <a:pos x="0" y="109"/>
                </a:cxn>
                <a:cxn ang="0">
                  <a:pos x="31" y="136"/>
                </a:cxn>
                <a:cxn ang="0">
                  <a:pos x="117" y="164"/>
                </a:cxn>
                <a:cxn ang="0">
                  <a:pos x="268" y="193"/>
                </a:cxn>
                <a:cxn ang="0">
                  <a:pos x="516" y="248"/>
                </a:cxn>
                <a:cxn ang="0">
                  <a:pos x="851" y="276"/>
                </a:cxn>
                <a:cxn ang="0">
                  <a:pos x="1274" y="302"/>
                </a:cxn>
                <a:cxn ang="0">
                  <a:pos x="1734" y="361"/>
                </a:cxn>
                <a:cxn ang="0">
                  <a:pos x="2281" y="386"/>
                </a:cxn>
                <a:cxn ang="0">
                  <a:pos x="2889" y="386"/>
                </a:cxn>
                <a:cxn ang="0">
                  <a:pos x="3530" y="414"/>
                </a:cxn>
                <a:cxn ang="0">
                  <a:pos x="4198" y="414"/>
                </a:cxn>
                <a:cxn ang="0">
                  <a:pos x="4838" y="414"/>
                </a:cxn>
                <a:cxn ang="0">
                  <a:pos x="4838" y="23"/>
                </a:cxn>
                <a:cxn ang="0">
                  <a:pos x="4228" y="23"/>
                </a:cxn>
                <a:cxn ang="0">
                  <a:pos x="3926" y="23"/>
                </a:cxn>
                <a:cxn ang="0">
                  <a:pos x="3563" y="0"/>
                </a:cxn>
                <a:cxn ang="0">
                  <a:pos x="3563" y="0"/>
                </a:cxn>
                <a:cxn ang="0">
                  <a:pos x="3563" y="0"/>
                </a:cxn>
              </a:cxnLst>
              <a:rect l="0" t="0" r="r" b="b"/>
              <a:pathLst>
                <a:path w="4839" h="415">
                  <a:moveTo>
                    <a:pt x="3563" y="0"/>
                  </a:moveTo>
                  <a:lnTo>
                    <a:pt x="3041" y="0"/>
                  </a:lnTo>
                  <a:lnTo>
                    <a:pt x="2618" y="0"/>
                  </a:lnTo>
                  <a:lnTo>
                    <a:pt x="2190" y="0"/>
                  </a:lnTo>
                  <a:lnTo>
                    <a:pt x="1856" y="0"/>
                  </a:lnTo>
                  <a:lnTo>
                    <a:pt x="1519" y="0"/>
                  </a:lnTo>
                  <a:lnTo>
                    <a:pt x="1243" y="0"/>
                  </a:lnTo>
                  <a:lnTo>
                    <a:pt x="1003" y="0"/>
                  </a:lnTo>
                  <a:lnTo>
                    <a:pt x="820" y="0"/>
                  </a:lnTo>
                  <a:lnTo>
                    <a:pt x="638" y="23"/>
                  </a:lnTo>
                  <a:lnTo>
                    <a:pt x="485" y="23"/>
                  </a:lnTo>
                  <a:lnTo>
                    <a:pt x="268" y="53"/>
                  </a:lnTo>
                  <a:lnTo>
                    <a:pt x="145" y="53"/>
                  </a:lnTo>
                  <a:lnTo>
                    <a:pt x="54" y="82"/>
                  </a:lnTo>
                  <a:lnTo>
                    <a:pt x="31" y="82"/>
                  </a:lnTo>
                  <a:lnTo>
                    <a:pt x="0" y="109"/>
                  </a:lnTo>
                  <a:lnTo>
                    <a:pt x="31" y="136"/>
                  </a:lnTo>
                  <a:lnTo>
                    <a:pt x="117" y="164"/>
                  </a:lnTo>
                  <a:lnTo>
                    <a:pt x="268" y="193"/>
                  </a:lnTo>
                  <a:lnTo>
                    <a:pt x="516" y="248"/>
                  </a:lnTo>
                  <a:lnTo>
                    <a:pt x="851" y="276"/>
                  </a:lnTo>
                  <a:lnTo>
                    <a:pt x="1274" y="302"/>
                  </a:lnTo>
                  <a:lnTo>
                    <a:pt x="1734" y="361"/>
                  </a:lnTo>
                  <a:lnTo>
                    <a:pt x="2281" y="386"/>
                  </a:lnTo>
                  <a:lnTo>
                    <a:pt x="2889" y="386"/>
                  </a:lnTo>
                  <a:lnTo>
                    <a:pt x="3530" y="414"/>
                  </a:lnTo>
                  <a:lnTo>
                    <a:pt x="4198" y="414"/>
                  </a:lnTo>
                  <a:lnTo>
                    <a:pt x="4838" y="414"/>
                  </a:lnTo>
                  <a:lnTo>
                    <a:pt x="4838" y="23"/>
                  </a:lnTo>
                  <a:lnTo>
                    <a:pt x="4228" y="23"/>
                  </a:lnTo>
                  <a:lnTo>
                    <a:pt x="3926" y="23"/>
                  </a:lnTo>
                  <a:lnTo>
                    <a:pt x="3563" y="0"/>
                  </a:lnTo>
                  <a:lnTo>
                    <a:pt x="3563" y="0"/>
                  </a:lnTo>
                  <a:lnTo>
                    <a:pt x="3563" y="0"/>
                  </a:lnTo>
                </a:path>
              </a:pathLst>
            </a:custGeom>
            <a:gradFill rotWithShape="0">
              <a:gsLst>
                <a:gs pos="0">
                  <a:srgbClr val="81572D"/>
                </a:gs>
                <a:gs pos="100000">
                  <a:srgbClr val="663300"/>
                </a:gs>
              </a:gsLst>
              <a:lin ang="10800000" scaled="1"/>
            </a:gradFill>
            <a:ln w="9525">
              <a:noFill/>
              <a:round/>
              <a:headEnd/>
              <a:tailEnd/>
            </a:ln>
            <a:effectLst/>
          </p:spPr>
          <p:txBody>
            <a:bodyPr wrap="none" anchor="ctr"/>
            <a:lstStyle/>
            <a:p>
              <a:endParaRPr lang="es-PA"/>
            </a:p>
          </p:txBody>
        </p:sp>
        <p:sp>
          <p:nvSpPr>
            <p:cNvPr id="1039" name="Freeform 15"/>
            <p:cNvSpPr>
              <a:spLocks noChangeArrowheads="1"/>
            </p:cNvSpPr>
            <p:nvPr/>
          </p:nvSpPr>
          <p:spPr bwMode="auto">
            <a:xfrm>
              <a:off x="3578" y="1699"/>
              <a:ext cx="113" cy="165"/>
            </a:xfrm>
            <a:custGeom>
              <a:avLst/>
              <a:gdLst/>
              <a:ahLst/>
              <a:cxnLst>
                <a:cxn ang="0">
                  <a:pos x="498" y="0"/>
                </a:cxn>
                <a:cxn ang="0">
                  <a:pos x="0" y="53"/>
                </a:cxn>
                <a:cxn ang="0">
                  <a:pos x="144" y="337"/>
                </a:cxn>
                <a:cxn ang="0">
                  <a:pos x="144" y="730"/>
                </a:cxn>
                <a:cxn ang="0">
                  <a:pos x="352" y="730"/>
                </a:cxn>
                <a:cxn ang="0">
                  <a:pos x="352" y="310"/>
                </a:cxn>
                <a:cxn ang="0">
                  <a:pos x="498" y="0"/>
                </a:cxn>
                <a:cxn ang="0">
                  <a:pos x="498" y="0"/>
                </a:cxn>
                <a:cxn ang="0">
                  <a:pos x="498" y="0"/>
                </a:cxn>
              </a:cxnLst>
              <a:rect l="0" t="0" r="r" b="b"/>
              <a:pathLst>
                <a:path w="499" h="731">
                  <a:moveTo>
                    <a:pt x="498" y="0"/>
                  </a:moveTo>
                  <a:lnTo>
                    <a:pt x="0" y="53"/>
                  </a:lnTo>
                  <a:lnTo>
                    <a:pt x="144" y="337"/>
                  </a:lnTo>
                  <a:lnTo>
                    <a:pt x="144" y="730"/>
                  </a:lnTo>
                  <a:lnTo>
                    <a:pt x="352" y="730"/>
                  </a:lnTo>
                  <a:lnTo>
                    <a:pt x="352" y="310"/>
                  </a:lnTo>
                  <a:lnTo>
                    <a:pt x="498" y="0"/>
                  </a:lnTo>
                  <a:lnTo>
                    <a:pt x="498" y="0"/>
                  </a:lnTo>
                  <a:lnTo>
                    <a:pt x="498" y="0"/>
                  </a:lnTo>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40" name="Freeform 16"/>
            <p:cNvSpPr>
              <a:spLocks noChangeArrowheads="1"/>
            </p:cNvSpPr>
            <p:nvPr/>
          </p:nvSpPr>
          <p:spPr bwMode="auto">
            <a:xfrm>
              <a:off x="3578" y="1863"/>
              <a:ext cx="100" cy="100"/>
            </a:xfrm>
            <a:custGeom>
              <a:avLst/>
              <a:gdLst/>
              <a:ahLst/>
              <a:cxnLst>
                <a:cxn ang="0">
                  <a:pos x="235" y="443"/>
                </a:cxn>
                <a:cxn ang="0">
                  <a:pos x="353" y="333"/>
                </a:cxn>
                <a:cxn ang="0">
                  <a:pos x="412" y="222"/>
                </a:cxn>
                <a:cxn ang="0">
                  <a:pos x="441" y="164"/>
                </a:cxn>
                <a:cxn ang="0">
                  <a:pos x="412" y="110"/>
                </a:cxn>
                <a:cxn ang="0">
                  <a:pos x="323" y="23"/>
                </a:cxn>
                <a:cxn ang="0">
                  <a:pos x="206" y="0"/>
                </a:cxn>
                <a:cxn ang="0">
                  <a:pos x="116" y="0"/>
                </a:cxn>
                <a:cxn ang="0">
                  <a:pos x="56" y="53"/>
                </a:cxn>
                <a:cxn ang="0">
                  <a:pos x="24" y="110"/>
                </a:cxn>
                <a:cxn ang="0">
                  <a:pos x="0" y="164"/>
                </a:cxn>
                <a:cxn ang="0">
                  <a:pos x="56" y="304"/>
                </a:cxn>
                <a:cxn ang="0">
                  <a:pos x="145" y="390"/>
                </a:cxn>
                <a:cxn ang="0">
                  <a:pos x="235" y="443"/>
                </a:cxn>
                <a:cxn ang="0">
                  <a:pos x="235" y="443"/>
                </a:cxn>
                <a:cxn ang="0">
                  <a:pos x="235" y="443"/>
                </a:cxn>
                <a:cxn ang="0">
                  <a:pos x="235" y="443"/>
                </a:cxn>
                <a:cxn ang="0">
                  <a:pos x="235" y="443"/>
                </a:cxn>
                <a:cxn ang="0">
                  <a:pos x="235" y="443"/>
                </a:cxn>
                <a:cxn ang="0">
                  <a:pos x="235" y="443"/>
                </a:cxn>
                <a:cxn ang="0">
                  <a:pos x="235" y="443"/>
                </a:cxn>
                <a:cxn ang="0">
                  <a:pos x="235" y="53"/>
                </a:cxn>
                <a:cxn ang="0">
                  <a:pos x="323" y="82"/>
                </a:cxn>
                <a:cxn ang="0">
                  <a:pos x="353" y="110"/>
                </a:cxn>
                <a:cxn ang="0">
                  <a:pos x="353" y="164"/>
                </a:cxn>
                <a:cxn ang="0">
                  <a:pos x="353" y="222"/>
                </a:cxn>
                <a:cxn ang="0">
                  <a:pos x="263" y="304"/>
                </a:cxn>
                <a:cxn ang="0">
                  <a:pos x="235" y="362"/>
                </a:cxn>
                <a:cxn ang="0">
                  <a:pos x="145" y="304"/>
                </a:cxn>
                <a:cxn ang="0">
                  <a:pos x="116" y="222"/>
                </a:cxn>
                <a:cxn ang="0">
                  <a:pos x="87" y="136"/>
                </a:cxn>
                <a:cxn ang="0">
                  <a:pos x="145" y="53"/>
                </a:cxn>
                <a:cxn ang="0">
                  <a:pos x="235" y="53"/>
                </a:cxn>
                <a:cxn ang="0">
                  <a:pos x="235" y="53"/>
                </a:cxn>
                <a:cxn ang="0">
                  <a:pos x="235" y="53"/>
                </a:cxn>
                <a:cxn ang="0">
                  <a:pos x="235" y="53"/>
                </a:cxn>
                <a:cxn ang="0">
                  <a:pos x="235" y="53"/>
                </a:cxn>
                <a:cxn ang="0">
                  <a:pos x="235" y="53"/>
                </a:cxn>
                <a:cxn ang="0">
                  <a:pos x="235" y="53"/>
                </a:cxn>
                <a:cxn ang="0">
                  <a:pos x="235" y="53"/>
                </a:cxn>
              </a:cxnLst>
              <a:rect l="0" t="0" r="r" b="b"/>
              <a:pathLst>
                <a:path w="442" h="444">
                  <a:moveTo>
                    <a:pt x="235" y="443"/>
                  </a:moveTo>
                  <a:lnTo>
                    <a:pt x="353" y="333"/>
                  </a:lnTo>
                  <a:lnTo>
                    <a:pt x="412" y="222"/>
                  </a:lnTo>
                  <a:lnTo>
                    <a:pt x="441" y="164"/>
                  </a:lnTo>
                  <a:lnTo>
                    <a:pt x="412" y="110"/>
                  </a:lnTo>
                  <a:lnTo>
                    <a:pt x="323" y="23"/>
                  </a:lnTo>
                  <a:lnTo>
                    <a:pt x="206" y="0"/>
                  </a:lnTo>
                  <a:lnTo>
                    <a:pt x="116" y="0"/>
                  </a:lnTo>
                  <a:lnTo>
                    <a:pt x="56" y="53"/>
                  </a:lnTo>
                  <a:lnTo>
                    <a:pt x="24" y="110"/>
                  </a:lnTo>
                  <a:lnTo>
                    <a:pt x="0" y="164"/>
                  </a:lnTo>
                  <a:lnTo>
                    <a:pt x="56" y="304"/>
                  </a:lnTo>
                  <a:lnTo>
                    <a:pt x="145" y="390"/>
                  </a:lnTo>
                  <a:lnTo>
                    <a:pt x="235" y="443"/>
                  </a:lnTo>
                  <a:lnTo>
                    <a:pt x="235" y="443"/>
                  </a:lnTo>
                  <a:lnTo>
                    <a:pt x="235" y="443"/>
                  </a:lnTo>
                  <a:lnTo>
                    <a:pt x="235" y="443"/>
                  </a:lnTo>
                  <a:lnTo>
                    <a:pt x="235" y="443"/>
                  </a:lnTo>
                  <a:lnTo>
                    <a:pt x="235" y="443"/>
                  </a:lnTo>
                  <a:lnTo>
                    <a:pt x="235" y="443"/>
                  </a:lnTo>
                  <a:lnTo>
                    <a:pt x="235" y="443"/>
                  </a:lnTo>
                  <a:close/>
                  <a:moveTo>
                    <a:pt x="235" y="53"/>
                  </a:moveTo>
                  <a:lnTo>
                    <a:pt x="323" y="82"/>
                  </a:lnTo>
                  <a:lnTo>
                    <a:pt x="353" y="110"/>
                  </a:lnTo>
                  <a:lnTo>
                    <a:pt x="353" y="164"/>
                  </a:lnTo>
                  <a:lnTo>
                    <a:pt x="353" y="222"/>
                  </a:lnTo>
                  <a:lnTo>
                    <a:pt x="263" y="304"/>
                  </a:lnTo>
                  <a:lnTo>
                    <a:pt x="235" y="362"/>
                  </a:lnTo>
                  <a:lnTo>
                    <a:pt x="145" y="304"/>
                  </a:lnTo>
                  <a:lnTo>
                    <a:pt x="116" y="222"/>
                  </a:lnTo>
                  <a:lnTo>
                    <a:pt x="87" y="136"/>
                  </a:lnTo>
                  <a:lnTo>
                    <a:pt x="145" y="53"/>
                  </a:lnTo>
                  <a:lnTo>
                    <a:pt x="235" y="53"/>
                  </a:lnTo>
                  <a:lnTo>
                    <a:pt x="235" y="53"/>
                  </a:lnTo>
                  <a:lnTo>
                    <a:pt x="235" y="53"/>
                  </a:lnTo>
                  <a:lnTo>
                    <a:pt x="235" y="53"/>
                  </a:lnTo>
                  <a:lnTo>
                    <a:pt x="235" y="53"/>
                  </a:lnTo>
                  <a:lnTo>
                    <a:pt x="235" y="53"/>
                  </a:lnTo>
                  <a:lnTo>
                    <a:pt x="235" y="53"/>
                  </a:lnTo>
                  <a:lnTo>
                    <a:pt x="235" y="53"/>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41" name="Freeform 17"/>
            <p:cNvSpPr>
              <a:spLocks noChangeArrowheads="1"/>
            </p:cNvSpPr>
            <p:nvPr/>
          </p:nvSpPr>
          <p:spPr bwMode="auto">
            <a:xfrm>
              <a:off x="3578" y="1949"/>
              <a:ext cx="100" cy="113"/>
            </a:xfrm>
            <a:custGeom>
              <a:avLst/>
              <a:gdLst/>
              <a:ahLst/>
              <a:cxnLst>
                <a:cxn ang="0">
                  <a:pos x="0" y="420"/>
                </a:cxn>
                <a:cxn ang="0">
                  <a:pos x="56" y="475"/>
                </a:cxn>
                <a:cxn ang="0">
                  <a:pos x="116" y="502"/>
                </a:cxn>
                <a:cxn ang="0">
                  <a:pos x="263" y="502"/>
                </a:cxn>
                <a:cxn ang="0">
                  <a:pos x="383" y="449"/>
                </a:cxn>
                <a:cxn ang="0">
                  <a:pos x="441" y="334"/>
                </a:cxn>
                <a:cxn ang="0">
                  <a:pos x="412" y="193"/>
                </a:cxn>
                <a:cxn ang="0">
                  <a:pos x="323" y="112"/>
                </a:cxn>
                <a:cxn ang="0">
                  <a:pos x="263" y="53"/>
                </a:cxn>
                <a:cxn ang="0">
                  <a:pos x="235" y="23"/>
                </a:cxn>
                <a:cxn ang="0">
                  <a:pos x="235" y="23"/>
                </a:cxn>
                <a:cxn ang="0">
                  <a:pos x="235" y="0"/>
                </a:cxn>
                <a:cxn ang="0">
                  <a:pos x="116" y="112"/>
                </a:cxn>
                <a:cxn ang="0">
                  <a:pos x="24" y="223"/>
                </a:cxn>
                <a:cxn ang="0">
                  <a:pos x="0" y="307"/>
                </a:cxn>
                <a:cxn ang="0">
                  <a:pos x="0" y="420"/>
                </a:cxn>
                <a:cxn ang="0">
                  <a:pos x="0" y="420"/>
                </a:cxn>
                <a:cxn ang="0">
                  <a:pos x="0" y="420"/>
                </a:cxn>
                <a:cxn ang="0">
                  <a:pos x="0" y="420"/>
                </a:cxn>
                <a:cxn ang="0">
                  <a:pos x="0" y="420"/>
                </a:cxn>
                <a:cxn ang="0">
                  <a:pos x="0" y="420"/>
                </a:cxn>
                <a:cxn ang="0">
                  <a:pos x="0" y="420"/>
                </a:cxn>
                <a:cxn ang="0">
                  <a:pos x="0" y="420"/>
                </a:cxn>
                <a:cxn ang="0">
                  <a:pos x="56" y="307"/>
                </a:cxn>
                <a:cxn ang="0">
                  <a:pos x="87" y="223"/>
                </a:cxn>
                <a:cxn ang="0">
                  <a:pos x="145" y="165"/>
                </a:cxn>
                <a:cxn ang="0">
                  <a:pos x="206" y="112"/>
                </a:cxn>
                <a:cxn ang="0">
                  <a:pos x="235" y="82"/>
                </a:cxn>
                <a:cxn ang="0">
                  <a:pos x="323" y="138"/>
                </a:cxn>
                <a:cxn ang="0">
                  <a:pos x="353" y="223"/>
                </a:cxn>
                <a:cxn ang="0">
                  <a:pos x="383" y="334"/>
                </a:cxn>
                <a:cxn ang="0">
                  <a:pos x="383" y="391"/>
                </a:cxn>
                <a:cxn ang="0">
                  <a:pos x="323" y="449"/>
                </a:cxn>
                <a:cxn ang="0">
                  <a:pos x="206" y="475"/>
                </a:cxn>
                <a:cxn ang="0">
                  <a:pos x="145" y="449"/>
                </a:cxn>
                <a:cxn ang="0">
                  <a:pos x="87" y="420"/>
                </a:cxn>
                <a:cxn ang="0">
                  <a:pos x="56" y="362"/>
                </a:cxn>
                <a:cxn ang="0">
                  <a:pos x="56" y="307"/>
                </a:cxn>
                <a:cxn ang="0">
                  <a:pos x="56" y="307"/>
                </a:cxn>
                <a:cxn ang="0">
                  <a:pos x="56" y="307"/>
                </a:cxn>
                <a:cxn ang="0">
                  <a:pos x="56" y="307"/>
                </a:cxn>
                <a:cxn ang="0">
                  <a:pos x="56" y="307"/>
                </a:cxn>
                <a:cxn ang="0">
                  <a:pos x="56" y="307"/>
                </a:cxn>
                <a:cxn ang="0">
                  <a:pos x="56" y="307"/>
                </a:cxn>
                <a:cxn ang="0">
                  <a:pos x="56" y="307"/>
                </a:cxn>
              </a:cxnLst>
              <a:rect l="0" t="0" r="r" b="b"/>
              <a:pathLst>
                <a:path w="442" h="503">
                  <a:moveTo>
                    <a:pt x="0" y="420"/>
                  </a:moveTo>
                  <a:lnTo>
                    <a:pt x="56" y="475"/>
                  </a:lnTo>
                  <a:lnTo>
                    <a:pt x="116" y="502"/>
                  </a:lnTo>
                  <a:lnTo>
                    <a:pt x="263" y="502"/>
                  </a:lnTo>
                  <a:lnTo>
                    <a:pt x="383" y="449"/>
                  </a:lnTo>
                  <a:lnTo>
                    <a:pt x="441" y="334"/>
                  </a:lnTo>
                  <a:lnTo>
                    <a:pt x="412" y="193"/>
                  </a:lnTo>
                  <a:lnTo>
                    <a:pt x="323" y="112"/>
                  </a:lnTo>
                  <a:lnTo>
                    <a:pt x="263" y="53"/>
                  </a:lnTo>
                  <a:lnTo>
                    <a:pt x="235" y="23"/>
                  </a:lnTo>
                  <a:lnTo>
                    <a:pt x="235" y="23"/>
                  </a:lnTo>
                  <a:lnTo>
                    <a:pt x="235" y="0"/>
                  </a:lnTo>
                  <a:lnTo>
                    <a:pt x="116" y="112"/>
                  </a:lnTo>
                  <a:lnTo>
                    <a:pt x="24" y="223"/>
                  </a:lnTo>
                  <a:lnTo>
                    <a:pt x="0" y="307"/>
                  </a:lnTo>
                  <a:lnTo>
                    <a:pt x="0" y="420"/>
                  </a:lnTo>
                  <a:lnTo>
                    <a:pt x="0" y="420"/>
                  </a:lnTo>
                  <a:lnTo>
                    <a:pt x="0" y="420"/>
                  </a:lnTo>
                  <a:lnTo>
                    <a:pt x="0" y="420"/>
                  </a:lnTo>
                  <a:lnTo>
                    <a:pt x="0" y="420"/>
                  </a:lnTo>
                  <a:lnTo>
                    <a:pt x="0" y="420"/>
                  </a:lnTo>
                  <a:lnTo>
                    <a:pt x="0" y="420"/>
                  </a:lnTo>
                  <a:lnTo>
                    <a:pt x="0" y="420"/>
                  </a:lnTo>
                  <a:close/>
                  <a:moveTo>
                    <a:pt x="56" y="307"/>
                  </a:moveTo>
                  <a:lnTo>
                    <a:pt x="87" y="223"/>
                  </a:lnTo>
                  <a:lnTo>
                    <a:pt x="145" y="165"/>
                  </a:lnTo>
                  <a:lnTo>
                    <a:pt x="206" y="112"/>
                  </a:lnTo>
                  <a:lnTo>
                    <a:pt x="235" y="82"/>
                  </a:lnTo>
                  <a:lnTo>
                    <a:pt x="323" y="138"/>
                  </a:lnTo>
                  <a:lnTo>
                    <a:pt x="353" y="223"/>
                  </a:lnTo>
                  <a:lnTo>
                    <a:pt x="383" y="334"/>
                  </a:lnTo>
                  <a:lnTo>
                    <a:pt x="383" y="391"/>
                  </a:lnTo>
                  <a:lnTo>
                    <a:pt x="323" y="449"/>
                  </a:lnTo>
                  <a:lnTo>
                    <a:pt x="206" y="475"/>
                  </a:lnTo>
                  <a:lnTo>
                    <a:pt x="145" y="449"/>
                  </a:lnTo>
                  <a:lnTo>
                    <a:pt x="87" y="420"/>
                  </a:lnTo>
                  <a:lnTo>
                    <a:pt x="56" y="362"/>
                  </a:lnTo>
                  <a:lnTo>
                    <a:pt x="56" y="307"/>
                  </a:lnTo>
                  <a:lnTo>
                    <a:pt x="56" y="307"/>
                  </a:lnTo>
                  <a:lnTo>
                    <a:pt x="56" y="307"/>
                  </a:lnTo>
                  <a:lnTo>
                    <a:pt x="56" y="307"/>
                  </a:lnTo>
                  <a:lnTo>
                    <a:pt x="56" y="307"/>
                  </a:lnTo>
                  <a:lnTo>
                    <a:pt x="56" y="307"/>
                  </a:lnTo>
                  <a:lnTo>
                    <a:pt x="56" y="307"/>
                  </a:lnTo>
                  <a:lnTo>
                    <a:pt x="56" y="307"/>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42" name="Freeform 18"/>
            <p:cNvSpPr>
              <a:spLocks noChangeArrowheads="1"/>
            </p:cNvSpPr>
            <p:nvPr/>
          </p:nvSpPr>
          <p:spPr bwMode="auto">
            <a:xfrm>
              <a:off x="6393" y="1328"/>
              <a:ext cx="114" cy="166"/>
            </a:xfrm>
            <a:custGeom>
              <a:avLst/>
              <a:gdLst/>
              <a:ahLst/>
              <a:cxnLst>
                <a:cxn ang="0">
                  <a:pos x="502" y="0"/>
                </a:cxn>
                <a:cxn ang="0">
                  <a:pos x="0" y="23"/>
                </a:cxn>
                <a:cxn ang="0">
                  <a:pos x="146" y="339"/>
                </a:cxn>
                <a:cxn ang="0">
                  <a:pos x="146" y="734"/>
                </a:cxn>
                <a:cxn ang="0">
                  <a:pos x="357" y="734"/>
                </a:cxn>
                <a:cxn ang="0">
                  <a:pos x="357" y="310"/>
                </a:cxn>
                <a:cxn ang="0">
                  <a:pos x="502" y="0"/>
                </a:cxn>
                <a:cxn ang="0">
                  <a:pos x="502" y="0"/>
                </a:cxn>
                <a:cxn ang="0">
                  <a:pos x="502" y="0"/>
                </a:cxn>
              </a:cxnLst>
              <a:rect l="0" t="0" r="r" b="b"/>
              <a:pathLst>
                <a:path w="503" h="735">
                  <a:moveTo>
                    <a:pt x="502" y="0"/>
                  </a:moveTo>
                  <a:lnTo>
                    <a:pt x="0" y="23"/>
                  </a:lnTo>
                  <a:lnTo>
                    <a:pt x="146" y="339"/>
                  </a:lnTo>
                  <a:lnTo>
                    <a:pt x="146" y="734"/>
                  </a:lnTo>
                  <a:lnTo>
                    <a:pt x="357" y="734"/>
                  </a:lnTo>
                  <a:lnTo>
                    <a:pt x="357" y="310"/>
                  </a:lnTo>
                  <a:lnTo>
                    <a:pt x="502" y="0"/>
                  </a:lnTo>
                  <a:lnTo>
                    <a:pt x="502" y="0"/>
                  </a:lnTo>
                  <a:lnTo>
                    <a:pt x="502" y="0"/>
                  </a:lnTo>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43" name="Freeform 19"/>
            <p:cNvSpPr>
              <a:spLocks noChangeArrowheads="1"/>
            </p:cNvSpPr>
            <p:nvPr/>
          </p:nvSpPr>
          <p:spPr bwMode="auto">
            <a:xfrm>
              <a:off x="6401" y="1487"/>
              <a:ext cx="93" cy="99"/>
            </a:xfrm>
            <a:custGeom>
              <a:avLst/>
              <a:gdLst/>
              <a:ahLst/>
              <a:cxnLst>
                <a:cxn ang="0">
                  <a:pos x="204" y="442"/>
                </a:cxn>
                <a:cxn ang="0">
                  <a:pos x="325" y="361"/>
                </a:cxn>
                <a:cxn ang="0">
                  <a:pos x="409" y="249"/>
                </a:cxn>
                <a:cxn ang="0">
                  <a:pos x="409" y="136"/>
                </a:cxn>
                <a:cxn ang="0">
                  <a:pos x="325" y="23"/>
                </a:cxn>
                <a:cxn ang="0">
                  <a:pos x="204" y="0"/>
                </a:cxn>
                <a:cxn ang="0">
                  <a:pos x="117" y="23"/>
                </a:cxn>
                <a:cxn ang="0">
                  <a:pos x="55" y="82"/>
                </a:cxn>
                <a:cxn ang="0">
                  <a:pos x="24" y="136"/>
                </a:cxn>
                <a:cxn ang="0">
                  <a:pos x="0" y="193"/>
                </a:cxn>
                <a:cxn ang="0">
                  <a:pos x="55" y="304"/>
                </a:cxn>
                <a:cxn ang="0">
                  <a:pos x="145" y="389"/>
                </a:cxn>
                <a:cxn ang="0">
                  <a:pos x="204" y="442"/>
                </a:cxn>
                <a:cxn ang="0">
                  <a:pos x="204" y="442"/>
                </a:cxn>
                <a:cxn ang="0">
                  <a:pos x="204" y="442"/>
                </a:cxn>
                <a:cxn ang="0">
                  <a:pos x="204" y="442"/>
                </a:cxn>
                <a:cxn ang="0">
                  <a:pos x="204" y="442"/>
                </a:cxn>
                <a:cxn ang="0">
                  <a:pos x="204" y="442"/>
                </a:cxn>
                <a:cxn ang="0">
                  <a:pos x="204" y="442"/>
                </a:cxn>
                <a:cxn ang="0">
                  <a:pos x="204" y="442"/>
                </a:cxn>
                <a:cxn ang="0">
                  <a:pos x="236" y="53"/>
                </a:cxn>
                <a:cxn ang="0">
                  <a:pos x="325" y="82"/>
                </a:cxn>
                <a:cxn ang="0">
                  <a:pos x="352" y="136"/>
                </a:cxn>
                <a:cxn ang="0">
                  <a:pos x="352" y="193"/>
                </a:cxn>
                <a:cxn ang="0">
                  <a:pos x="325" y="249"/>
                </a:cxn>
                <a:cxn ang="0">
                  <a:pos x="263" y="332"/>
                </a:cxn>
                <a:cxn ang="0">
                  <a:pos x="204" y="389"/>
                </a:cxn>
                <a:cxn ang="0">
                  <a:pos x="204" y="389"/>
                </a:cxn>
                <a:cxn ang="0">
                  <a:pos x="145" y="332"/>
                </a:cxn>
                <a:cxn ang="0">
                  <a:pos x="86" y="249"/>
                </a:cxn>
                <a:cxn ang="0">
                  <a:pos x="86" y="136"/>
                </a:cxn>
                <a:cxn ang="0">
                  <a:pos x="145" y="82"/>
                </a:cxn>
                <a:cxn ang="0">
                  <a:pos x="236" y="53"/>
                </a:cxn>
                <a:cxn ang="0">
                  <a:pos x="236" y="53"/>
                </a:cxn>
                <a:cxn ang="0">
                  <a:pos x="236" y="53"/>
                </a:cxn>
                <a:cxn ang="0">
                  <a:pos x="236" y="53"/>
                </a:cxn>
                <a:cxn ang="0">
                  <a:pos x="236" y="53"/>
                </a:cxn>
                <a:cxn ang="0">
                  <a:pos x="236" y="53"/>
                </a:cxn>
                <a:cxn ang="0">
                  <a:pos x="236" y="53"/>
                </a:cxn>
                <a:cxn ang="0">
                  <a:pos x="236" y="53"/>
                </a:cxn>
              </a:cxnLst>
              <a:rect l="0" t="0" r="r" b="b"/>
              <a:pathLst>
                <a:path w="410" h="443">
                  <a:moveTo>
                    <a:pt x="204" y="442"/>
                  </a:moveTo>
                  <a:lnTo>
                    <a:pt x="325" y="361"/>
                  </a:lnTo>
                  <a:lnTo>
                    <a:pt x="409" y="249"/>
                  </a:lnTo>
                  <a:lnTo>
                    <a:pt x="409" y="136"/>
                  </a:lnTo>
                  <a:lnTo>
                    <a:pt x="325" y="23"/>
                  </a:lnTo>
                  <a:lnTo>
                    <a:pt x="204" y="0"/>
                  </a:lnTo>
                  <a:lnTo>
                    <a:pt x="117" y="23"/>
                  </a:lnTo>
                  <a:lnTo>
                    <a:pt x="55" y="82"/>
                  </a:lnTo>
                  <a:lnTo>
                    <a:pt x="24" y="136"/>
                  </a:lnTo>
                  <a:lnTo>
                    <a:pt x="0" y="193"/>
                  </a:lnTo>
                  <a:lnTo>
                    <a:pt x="55" y="304"/>
                  </a:lnTo>
                  <a:lnTo>
                    <a:pt x="145" y="389"/>
                  </a:lnTo>
                  <a:lnTo>
                    <a:pt x="204" y="442"/>
                  </a:lnTo>
                  <a:lnTo>
                    <a:pt x="204" y="442"/>
                  </a:lnTo>
                  <a:lnTo>
                    <a:pt x="204" y="442"/>
                  </a:lnTo>
                  <a:lnTo>
                    <a:pt x="204" y="442"/>
                  </a:lnTo>
                  <a:lnTo>
                    <a:pt x="204" y="442"/>
                  </a:lnTo>
                  <a:lnTo>
                    <a:pt x="204" y="442"/>
                  </a:lnTo>
                  <a:lnTo>
                    <a:pt x="204" y="442"/>
                  </a:lnTo>
                  <a:lnTo>
                    <a:pt x="204" y="442"/>
                  </a:lnTo>
                  <a:close/>
                  <a:moveTo>
                    <a:pt x="236" y="53"/>
                  </a:moveTo>
                  <a:lnTo>
                    <a:pt x="325" y="82"/>
                  </a:lnTo>
                  <a:lnTo>
                    <a:pt x="352" y="136"/>
                  </a:lnTo>
                  <a:lnTo>
                    <a:pt x="352" y="193"/>
                  </a:lnTo>
                  <a:lnTo>
                    <a:pt x="325" y="249"/>
                  </a:lnTo>
                  <a:lnTo>
                    <a:pt x="263" y="332"/>
                  </a:lnTo>
                  <a:lnTo>
                    <a:pt x="204" y="389"/>
                  </a:lnTo>
                  <a:lnTo>
                    <a:pt x="204" y="389"/>
                  </a:lnTo>
                  <a:lnTo>
                    <a:pt x="145" y="332"/>
                  </a:lnTo>
                  <a:lnTo>
                    <a:pt x="86" y="249"/>
                  </a:lnTo>
                  <a:lnTo>
                    <a:pt x="86" y="136"/>
                  </a:lnTo>
                  <a:lnTo>
                    <a:pt x="145" y="82"/>
                  </a:lnTo>
                  <a:lnTo>
                    <a:pt x="236" y="53"/>
                  </a:lnTo>
                  <a:lnTo>
                    <a:pt x="236" y="53"/>
                  </a:lnTo>
                  <a:lnTo>
                    <a:pt x="236" y="53"/>
                  </a:lnTo>
                  <a:lnTo>
                    <a:pt x="236" y="53"/>
                  </a:lnTo>
                  <a:lnTo>
                    <a:pt x="236" y="53"/>
                  </a:lnTo>
                  <a:lnTo>
                    <a:pt x="236" y="53"/>
                  </a:lnTo>
                  <a:lnTo>
                    <a:pt x="236" y="53"/>
                  </a:lnTo>
                  <a:lnTo>
                    <a:pt x="236" y="53"/>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44" name="Freeform 20"/>
            <p:cNvSpPr>
              <a:spLocks noChangeArrowheads="1"/>
            </p:cNvSpPr>
            <p:nvPr/>
          </p:nvSpPr>
          <p:spPr bwMode="auto">
            <a:xfrm>
              <a:off x="6393" y="1579"/>
              <a:ext cx="100" cy="113"/>
            </a:xfrm>
            <a:custGeom>
              <a:avLst/>
              <a:gdLst/>
              <a:ahLst/>
              <a:cxnLst>
                <a:cxn ang="0">
                  <a:pos x="25" y="419"/>
                </a:cxn>
                <a:cxn ang="0">
                  <a:pos x="86" y="474"/>
                </a:cxn>
                <a:cxn ang="0">
                  <a:pos x="145" y="501"/>
                </a:cxn>
                <a:cxn ang="0">
                  <a:pos x="295" y="501"/>
                </a:cxn>
                <a:cxn ang="0">
                  <a:pos x="410" y="448"/>
                </a:cxn>
                <a:cxn ang="0">
                  <a:pos x="440" y="389"/>
                </a:cxn>
                <a:cxn ang="0">
                  <a:pos x="440" y="305"/>
                </a:cxn>
                <a:cxn ang="0">
                  <a:pos x="410" y="164"/>
                </a:cxn>
                <a:cxn ang="0">
                  <a:pos x="355" y="82"/>
                </a:cxn>
                <a:cxn ang="0">
                  <a:pos x="295" y="23"/>
                </a:cxn>
                <a:cxn ang="0">
                  <a:pos x="265" y="0"/>
                </a:cxn>
                <a:cxn ang="0">
                  <a:pos x="265" y="0"/>
                </a:cxn>
                <a:cxn ang="0">
                  <a:pos x="236" y="0"/>
                </a:cxn>
                <a:cxn ang="0">
                  <a:pos x="116" y="111"/>
                </a:cxn>
                <a:cxn ang="0">
                  <a:pos x="55" y="223"/>
                </a:cxn>
                <a:cxn ang="0">
                  <a:pos x="0" y="305"/>
                </a:cxn>
                <a:cxn ang="0">
                  <a:pos x="25" y="419"/>
                </a:cxn>
                <a:cxn ang="0">
                  <a:pos x="25" y="419"/>
                </a:cxn>
                <a:cxn ang="0">
                  <a:pos x="25" y="419"/>
                </a:cxn>
                <a:cxn ang="0">
                  <a:pos x="25" y="419"/>
                </a:cxn>
                <a:cxn ang="0">
                  <a:pos x="25" y="419"/>
                </a:cxn>
                <a:cxn ang="0">
                  <a:pos x="25" y="419"/>
                </a:cxn>
                <a:cxn ang="0">
                  <a:pos x="25" y="419"/>
                </a:cxn>
                <a:cxn ang="0">
                  <a:pos x="25" y="419"/>
                </a:cxn>
                <a:cxn ang="0">
                  <a:pos x="86" y="305"/>
                </a:cxn>
                <a:cxn ang="0">
                  <a:pos x="116" y="223"/>
                </a:cxn>
                <a:cxn ang="0">
                  <a:pos x="177" y="137"/>
                </a:cxn>
                <a:cxn ang="0">
                  <a:pos x="207" y="82"/>
                </a:cxn>
                <a:cxn ang="0">
                  <a:pos x="236" y="53"/>
                </a:cxn>
                <a:cxn ang="0">
                  <a:pos x="384" y="193"/>
                </a:cxn>
                <a:cxn ang="0">
                  <a:pos x="410" y="305"/>
                </a:cxn>
                <a:cxn ang="0">
                  <a:pos x="326" y="419"/>
                </a:cxn>
                <a:cxn ang="0">
                  <a:pos x="265" y="448"/>
                </a:cxn>
                <a:cxn ang="0">
                  <a:pos x="207" y="448"/>
                </a:cxn>
                <a:cxn ang="0">
                  <a:pos x="145" y="448"/>
                </a:cxn>
                <a:cxn ang="0">
                  <a:pos x="116" y="389"/>
                </a:cxn>
                <a:cxn ang="0">
                  <a:pos x="86" y="362"/>
                </a:cxn>
                <a:cxn ang="0">
                  <a:pos x="86" y="305"/>
                </a:cxn>
                <a:cxn ang="0">
                  <a:pos x="86" y="305"/>
                </a:cxn>
                <a:cxn ang="0">
                  <a:pos x="86" y="305"/>
                </a:cxn>
                <a:cxn ang="0">
                  <a:pos x="86" y="305"/>
                </a:cxn>
                <a:cxn ang="0">
                  <a:pos x="86" y="305"/>
                </a:cxn>
                <a:cxn ang="0">
                  <a:pos x="86" y="305"/>
                </a:cxn>
                <a:cxn ang="0">
                  <a:pos x="86" y="305"/>
                </a:cxn>
                <a:cxn ang="0">
                  <a:pos x="86" y="305"/>
                </a:cxn>
              </a:cxnLst>
              <a:rect l="0" t="0" r="r" b="b"/>
              <a:pathLst>
                <a:path w="441" h="502">
                  <a:moveTo>
                    <a:pt x="25" y="419"/>
                  </a:moveTo>
                  <a:lnTo>
                    <a:pt x="86" y="474"/>
                  </a:lnTo>
                  <a:lnTo>
                    <a:pt x="145" y="501"/>
                  </a:lnTo>
                  <a:lnTo>
                    <a:pt x="295" y="501"/>
                  </a:lnTo>
                  <a:lnTo>
                    <a:pt x="410" y="448"/>
                  </a:lnTo>
                  <a:lnTo>
                    <a:pt x="440" y="389"/>
                  </a:lnTo>
                  <a:lnTo>
                    <a:pt x="440" y="305"/>
                  </a:lnTo>
                  <a:lnTo>
                    <a:pt x="410" y="164"/>
                  </a:lnTo>
                  <a:lnTo>
                    <a:pt x="355" y="82"/>
                  </a:lnTo>
                  <a:lnTo>
                    <a:pt x="295" y="23"/>
                  </a:lnTo>
                  <a:lnTo>
                    <a:pt x="265" y="0"/>
                  </a:lnTo>
                  <a:lnTo>
                    <a:pt x="265" y="0"/>
                  </a:lnTo>
                  <a:lnTo>
                    <a:pt x="236" y="0"/>
                  </a:lnTo>
                  <a:lnTo>
                    <a:pt x="116" y="111"/>
                  </a:lnTo>
                  <a:lnTo>
                    <a:pt x="55" y="223"/>
                  </a:lnTo>
                  <a:lnTo>
                    <a:pt x="0" y="305"/>
                  </a:lnTo>
                  <a:lnTo>
                    <a:pt x="25" y="419"/>
                  </a:lnTo>
                  <a:lnTo>
                    <a:pt x="25" y="419"/>
                  </a:lnTo>
                  <a:lnTo>
                    <a:pt x="25" y="419"/>
                  </a:lnTo>
                  <a:lnTo>
                    <a:pt x="25" y="419"/>
                  </a:lnTo>
                  <a:lnTo>
                    <a:pt x="25" y="419"/>
                  </a:lnTo>
                  <a:lnTo>
                    <a:pt x="25" y="419"/>
                  </a:lnTo>
                  <a:lnTo>
                    <a:pt x="25" y="419"/>
                  </a:lnTo>
                  <a:lnTo>
                    <a:pt x="25" y="419"/>
                  </a:lnTo>
                  <a:close/>
                  <a:moveTo>
                    <a:pt x="86" y="305"/>
                  </a:moveTo>
                  <a:lnTo>
                    <a:pt x="116" y="223"/>
                  </a:lnTo>
                  <a:lnTo>
                    <a:pt x="177" y="137"/>
                  </a:lnTo>
                  <a:lnTo>
                    <a:pt x="207" y="82"/>
                  </a:lnTo>
                  <a:lnTo>
                    <a:pt x="236" y="53"/>
                  </a:lnTo>
                  <a:lnTo>
                    <a:pt x="384" y="193"/>
                  </a:lnTo>
                  <a:lnTo>
                    <a:pt x="410" y="305"/>
                  </a:lnTo>
                  <a:lnTo>
                    <a:pt x="326" y="419"/>
                  </a:lnTo>
                  <a:lnTo>
                    <a:pt x="265" y="448"/>
                  </a:lnTo>
                  <a:lnTo>
                    <a:pt x="207" y="448"/>
                  </a:lnTo>
                  <a:lnTo>
                    <a:pt x="145" y="448"/>
                  </a:lnTo>
                  <a:lnTo>
                    <a:pt x="116" y="389"/>
                  </a:lnTo>
                  <a:lnTo>
                    <a:pt x="86" y="362"/>
                  </a:lnTo>
                  <a:lnTo>
                    <a:pt x="86" y="305"/>
                  </a:lnTo>
                  <a:lnTo>
                    <a:pt x="86" y="305"/>
                  </a:lnTo>
                  <a:lnTo>
                    <a:pt x="86" y="305"/>
                  </a:lnTo>
                  <a:lnTo>
                    <a:pt x="86" y="305"/>
                  </a:lnTo>
                  <a:lnTo>
                    <a:pt x="86" y="305"/>
                  </a:lnTo>
                  <a:lnTo>
                    <a:pt x="86" y="305"/>
                  </a:lnTo>
                  <a:lnTo>
                    <a:pt x="86" y="305"/>
                  </a:lnTo>
                  <a:lnTo>
                    <a:pt x="86" y="305"/>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45" name="Freeform 21"/>
            <p:cNvSpPr>
              <a:spLocks noChangeArrowheads="1"/>
            </p:cNvSpPr>
            <p:nvPr/>
          </p:nvSpPr>
          <p:spPr bwMode="auto">
            <a:xfrm>
              <a:off x="6344" y="3886"/>
              <a:ext cx="72" cy="100"/>
            </a:xfrm>
            <a:custGeom>
              <a:avLst/>
              <a:gdLst/>
              <a:ahLst/>
              <a:cxnLst>
                <a:cxn ang="0">
                  <a:pos x="142" y="444"/>
                </a:cxn>
                <a:cxn ang="0">
                  <a:pos x="259" y="333"/>
                </a:cxn>
                <a:cxn ang="0">
                  <a:pos x="315" y="222"/>
                </a:cxn>
                <a:cxn ang="0">
                  <a:pos x="315" y="112"/>
                </a:cxn>
                <a:cxn ang="0">
                  <a:pos x="259" y="24"/>
                </a:cxn>
                <a:cxn ang="0">
                  <a:pos x="142" y="0"/>
                </a:cxn>
                <a:cxn ang="0">
                  <a:pos x="86" y="0"/>
                </a:cxn>
                <a:cxn ang="0">
                  <a:pos x="24" y="53"/>
                </a:cxn>
                <a:cxn ang="0">
                  <a:pos x="0" y="165"/>
                </a:cxn>
                <a:cxn ang="0">
                  <a:pos x="24" y="278"/>
                </a:cxn>
                <a:cxn ang="0">
                  <a:pos x="86" y="391"/>
                </a:cxn>
                <a:cxn ang="0">
                  <a:pos x="142" y="444"/>
                </a:cxn>
                <a:cxn ang="0">
                  <a:pos x="142" y="444"/>
                </a:cxn>
                <a:cxn ang="0">
                  <a:pos x="142" y="444"/>
                </a:cxn>
                <a:cxn ang="0">
                  <a:pos x="142" y="444"/>
                </a:cxn>
                <a:cxn ang="0">
                  <a:pos x="142" y="444"/>
                </a:cxn>
                <a:cxn ang="0">
                  <a:pos x="142" y="444"/>
                </a:cxn>
                <a:cxn ang="0">
                  <a:pos x="142" y="444"/>
                </a:cxn>
                <a:cxn ang="0">
                  <a:pos x="142" y="444"/>
                </a:cxn>
                <a:cxn ang="0">
                  <a:pos x="142" y="53"/>
                </a:cxn>
                <a:cxn ang="0">
                  <a:pos x="229" y="82"/>
                </a:cxn>
                <a:cxn ang="0">
                  <a:pos x="259" y="112"/>
                </a:cxn>
                <a:cxn ang="0">
                  <a:pos x="259" y="165"/>
                </a:cxn>
                <a:cxn ang="0">
                  <a:pos x="229" y="222"/>
                </a:cxn>
                <a:cxn ang="0">
                  <a:pos x="172" y="305"/>
                </a:cxn>
                <a:cxn ang="0">
                  <a:pos x="142" y="362"/>
                </a:cxn>
                <a:cxn ang="0">
                  <a:pos x="86" y="305"/>
                </a:cxn>
                <a:cxn ang="0">
                  <a:pos x="56" y="222"/>
                </a:cxn>
                <a:cxn ang="0">
                  <a:pos x="24" y="136"/>
                </a:cxn>
                <a:cxn ang="0">
                  <a:pos x="86" y="53"/>
                </a:cxn>
                <a:cxn ang="0">
                  <a:pos x="142" y="53"/>
                </a:cxn>
                <a:cxn ang="0">
                  <a:pos x="142" y="53"/>
                </a:cxn>
                <a:cxn ang="0">
                  <a:pos x="142" y="53"/>
                </a:cxn>
                <a:cxn ang="0">
                  <a:pos x="142" y="53"/>
                </a:cxn>
                <a:cxn ang="0">
                  <a:pos x="142" y="53"/>
                </a:cxn>
                <a:cxn ang="0">
                  <a:pos x="142" y="53"/>
                </a:cxn>
                <a:cxn ang="0">
                  <a:pos x="142" y="53"/>
                </a:cxn>
                <a:cxn ang="0">
                  <a:pos x="142" y="53"/>
                </a:cxn>
              </a:cxnLst>
              <a:rect l="0" t="0" r="r" b="b"/>
              <a:pathLst>
                <a:path w="316" h="445">
                  <a:moveTo>
                    <a:pt x="142" y="444"/>
                  </a:moveTo>
                  <a:lnTo>
                    <a:pt x="259" y="333"/>
                  </a:lnTo>
                  <a:lnTo>
                    <a:pt x="315" y="222"/>
                  </a:lnTo>
                  <a:lnTo>
                    <a:pt x="315" y="112"/>
                  </a:lnTo>
                  <a:lnTo>
                    <a:pt x="259" y="24"/>
                  </a:lnTo>
                  <a:lnTo>
                    <a:pt x="142" y="0"/>
                  </a:lnTo>
                  <a:lnTo>
                    <a:pt x="86" y="0"/>
                  </a:lnTo>
                  <a:lnTo>
                    <a:pt x="24" y="53"/>
                  </a:lnTo>
                  <a:lnTo>
                    <a:pt x="0" y="165"/>
                  </a:lnTo>
                  <a:lnTo>
                    <a:pt x="24" y="278"/>
                  </a:lnTo>
                  <a:lnTo>
                    <a:pt x="86" y="391"/>
                  </a:lnTo>
                  <a:lnTo>
                    <a:pt x="142" y="444"/>
                  </a:lnTo>
                  <a:lnTo>
                    <a:pt x="142" y="444"/>
                  </a:lnTo>
                  <a:lnTo>
                    <a:pt x="142" y="444"/>
                  </a:lnTo>
                  <a:lnTo>
                    <a:pt x="142" y="444"/>
                  </a:lnTo>
                  <a:lnTo>
                    <a:pt x="142" y="444"/>
                  </a:lnTo>
                  <a:lnTo>
                    <a:pt x="142" y="444"/>
                  </a:lnTo>
                  <a:lnTo>
                    <a:pt x="142" y="444"/>
                  </a:lnTo>
                  <a:lnTo>
                    <a:pt x="142" y="444"/>
                  </a:lnTo>
                  <a:close/>
                  <a:moveTo>
                    <a:pt x="142" y="53"/>
                  </a:moveTo>
                  <a:lnTo>
                    <a:pt x="229" y="82"/>
                  </a:lnTo>
                  <a:lnTo>
                    <a:pt x="259" y="112"/>
                  </a:lnTo>
                  <a:lnTo>
                    <a:pt x="259" y="165"/>
                  </a:lnTo>
                  <a:lnTo>
                    <a:pt x="229" y="222"/>
                  </a:lnTo>
                  <a:lnTo>
                    <a:pt x="172" y="305"/>
                  </a:lnTo>
                  <a:lnTo>
                    <a:pt x="142" y="362"/>
                  </a:lnTo>
                  <a:lnTo>
                    <a:pt x="86" y="305"/>
                  </a:lnTo>
                  <a:lnTo>
                    <a:pt x="56" y="222"/>
                  </a:lnTo>
                  <a:lnTo>
                    <a:pt x="24" y="136"/>
                  </a:lnTo>
                  <a:lnTo>
                    <a:pt x="86" y="53"/>
                  </a:lnTo>
                  <a:lnTo>
                    <a:pt x="142" y="53"/>
                  </a:lnTo>
                  <a:lnTo>
                    <a:pt x="142" y="53"/>
                  </a:lnTo>
                  <a:lnTo>
                    <a:pt x="142" y="53"/>
                  </a:lnTo>
                  <a:lnTo>
                    <a:pt x="142" y="53"/>
                  </a:lnTo>
                  <a:lnTo>
                    <a:pt x="142" y="53"/>
                  </a:lnTo>
                  <a:lnTo>
                    <a:pt x="142" y="53"/>
                  </a:lnTo>
                  <a:lnTo>
                    <a:pt x="142" y="53"/>
                  </a:lnTo>
                  <a:lnTo>
                    <a:pt x="142" y="53"/>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46" name="Freeform 22"/>
            <p:cNvSpPr>
              <a:spLocks noChangeArrowheads="1"/>
            </p:cNvSpPr>
            <p:nvPr/>
          </p:nvSpPr>
          <p:spPr bwMode="auto">
            <a:xfrm>
              <a:off x="3527" y="1242"/>
              <a:ext cx="3035" cy="483"/>
            </a:xfrm>
            <a:custGeom>
              <a:avLst/>
              <a:gdLst/>
              <a:ahLst/>
              <a:cxnLst>
                <a:cxn ang="0">
                  <a:pos x="13148" y="0"/>
                </a:cxn>
                <a:cxn ang="0">
                  <a:pos x="13235" y="345"/>
                </a:cxn>
                <a:cxn ang="0">
                  <a:pos x="31" y="2134"/>
                </a:cxn>
                <a:cxn ang="0">
                  <a:pos x="0" y="1906"/>
                </a:cxn>
                <a:cxn ang="0">
                  <a:pos x="6248" y="460"/>
                </a:cxn>
                <a:cxn ang="0">
                  <a:pos x="6890" y="374"/>
                </a:cxn>
                <a:cxn ang="0">
                  <a:pos x="13148" y="0"/>
                </a:cxn>
                <a:cxn ang="0">
                  <a:pos x="13148" y="0"/>
                </a:cxn>
                <a:cxn ang="0">
                  <a:pos x="13148" y="0"/>
                </a:cxn>
              </a:cxnLst>
              <a:rect l="0" t="0" r="r" b="b"/>
              <a:pathLst>
                <a:path w="13236" h="2135">
                  <a:moveTo>
                    <a:pt x="13148" y="0"/>
                  </a:moveTo>
                  <a:lnTo>
                    <a:pt x="13235" y="345"/>
                  </a:lnTo>
                  <a:lnTo>
                    <a:pt x="31" y="2134"/>
                  </a:lnTo>
                  <a:lnTo>
                    <a:pt x="0" y="1906"/>
                  </a:lnTo>
                  <a:lnTo>
                    <a:pt x="6248" y="460"/>
                  </a:lnTo>
                  <a:lnTo>
                    <a:pt x="6890" y="374"/>
                  </a:lnTo>
                  <a:lnTo>
                    <a:pt x="13148" y="0"/>
                  </a:lnTo>
                  <a:lnTo>
                    <a:pt x="13148" y="0"/>
                  </a:lnTo>
                  <a:lnTo>
                    <a:pt x="13148" y="0"/>
                  </a:lnTo>
                </a:path>
              </a:pathLst>
            </a:custGeom>
            <a:gradFill rotWithShape="0">
              <a:gsLst>
                <a:gs pos="0">
                  <a:srgbClr val="81572D"/>
                </a:gs>
                <a:gs pos="100000">
                  <a:srgbClr val="663300"/>
                </a:gs>
              </a:gsLst>
              <a:lin ang="10800000" scaled="1"/>
            </a:gradFill>
            <a:ln w="9525">
              <a:noFill/>
              <a:round/>
              <a:headEnd/>
              <a:tailEnd/>
            </a:ln>
            <a:effectLst/>
          </p:spPr>
          <p:txBody>
            <a:bodyPr wrap="none" anchor="ctr"/>
            <a:lstStyle/>
            <a:p>
              <a:endParaRPr lang="es-PA"/>
            </a:p>
          </p:txBody>
        </p:sp>
        <p:sp>
          <p:nvSpPr>
            <p:cNvPr id="1047" name="Freeform 23"/>
            <p:cNvSpPr>
              <a:spLocks noChangeArrowheads="1"/>
            </p:cNvSpPr>
            <p:nvPr/>
          </p:nvSpPr>
          <p:spPr bwMode="auto">
            <a:xfrm>
              <a:off x="3429" y="4159"/>
              <a:ext cx="93" cy="99"/>
            </a:xfrm>
            <a:custGeom>
              <a:avLst/>
              <a:gdLst/>
              <a:ahLst/>
              <a:cxnLst>
                <a:cxn ang="0">
                  <a:pos x="175" y="438"/>
                </a:cxn>
                <a:cxn ang="0">
                  <a:pos x="292" y="356"/>
                </a:cxn>
                <a:cxn ang="0">
                  <a:pos x="378" y="245"/>
                </a:cxn>
                <a:cxn ang="0">
                  <a:pos x="407" y="193"/>
                </a:cxn>
                <a:cxn ang="0">
                  <a:pos x="407" y="136"/>
                </a:cxn>
                <a:cxn ang="0">
                  <a:pos x="351" y="24"/>
                </a:cxn>
                <a:cxn ang="0">
                  <a:pos x="202" y="0"/>
                </a:cxn>
                <a:cxn ang="0">
                  <a:pos x="145" y="0"/>
                </a:cxn>
                <a:cxn ang="0">
                  <a:pos x="55" y="53"/>
                </a:cxn>
                <a:cxn ang="0">
                  <a:pos x="0" y="111"/>
                </a:cxn>
                <a:cxn ang="0">
                  <a:pos x="0" y="165"/>
                </a:cxn>
                <a:cxn ang="0">
                  <a:pos x="25" y="272"/>
                </a:cxn>
                <a:cxn ang="0">
                  <a:pos x="116" y="385"/>
                </a:cxn>
                <a:cxn ang="0">
                  <a:pos x="175" y="438"/>
                </a:cxn>
                <a:cxn ang="0">
                  <a:pos x="175" y="438"/>
                </a:cxn>
                <a:cxn ang="0">
                  <a:pos x="175" y="438"/>
                </a:cxn>
                <a:cxn ang="0">
                  <a:pos x="175" y="438"/>
                </a:cxn>
                <a:cxn ang="0">
                  <a:pos x="175" y="438"/>
                </a:cxn>
                <a:cxn ang="0">
                  <a:pos x="175" y="438"/>
                </a:cxn>
                <a:cxn ang="0">
                  <a:pos x="175" y="438"/>
                </a:cxn>
                <a:cxn ang="0">
                  <a:pos x="175" y="438"/>
                </a:cxn>
                <a:cxn ang="0">
                  <a:pos x="233" y="53"/>
                </a:cxn>
                <a:cxn ang="0">
                  <a:pos x="322" y="82"/>
                </a:cxn>
                <a:cxn ang="0">
                  <a:pos x="351" y="136"/>
                </a:cxn>
                <a:cxn ang="0">
                  <a:pos x="351" y="193"/>
                </a:cxn>
                <a:cxn ang="0">
                  <a:pos x="322" y="245"/>
                </a:cxn>
                <a:cxn ang="0">
                  <a:pos x="233" y="327"/>
                </a:cxn>
                <a:cxn ang="0">
                  <a:pos x="202" y="356"/>
                </a:cxn>
                <a:cxn ang="0">
                  <a:pos x="175" y="356"/>
                </a:cxn>
                <a:cxn ang="0">
                  <a:pos x="116" y="300"/>
                </a:cxn>
                <a:cxn ang="0">
                  <a:pos x="86" y="221"/>
                </a:cxn>
                <a:cxn ang="0">
                  <a:pos x="86" y="136"/>
                </a:cxn>
                <a:cxn ang="0">
                  <a:pos x="145" y="53"/>
                </a:cxn>
                <a:cxn ang="0">
                  <a:pos x="233" y="53"/>
                </a:cxn>
                <a:cxn ang="0">
                  <a:pos x="233" y="53"/>
                </a:cxn>
                <a:cxn ang="0">
                  <a:pos x="233" y="53"/>
                </a:cxn>
                <a:cxn ang="0">
                  <a:pos x="233" y="53"/>
                </a:cxn>
                <a:cxn ang="0">
                  <a:pos x="233" y="53"/>
                </a:cxn>
                <a:cxn ang="0">
                  <a:pos x="233" y="53"/>
                </a:cxn>
                <a:cxn ang="0">
                  <a:pos x="233" y="53"/>
                </a:cxn>
                <a:cxn ang="0">
                  <a:pos x="233" y="53"/>
                </a:cxn>
              </a:cxnLst>
              <a:rect l="0" t="0" r="r" b="b"/>
              <a:pathLst>
                <a:path w="408" h="439">
                  <a:moveTo>
                    <a:pt x="175" y="438"/>
                  </a:moveTo>
                  <a:lnTo>
                    <a:pt x="292" y="356"/>
                  </a:lnTo>
                  <a:lnTo>
                    <a:pt x="378" y="245"/>
                  </a:lnTo>
                  <a:lnTo>
                    <a:pt x="407" y="193"/>
                  </a:lnTo>
                  <a:lnTo>
                    <a:pt x="407" y="136"/>
                  </a:lnTo>
                  <a:lnTo>
                    <a:pt x="351" y="24"/>
                  </a:lnTo>
                  <a:lnTo>
                    <a:pt x="202" y="0"/>
                  </a:lnTo>
                  <a:lnTo>
                    <a:pt x="145" y="0"/>
                  </a:lnTo>
                  <a:lnTo>
                    <a:pt x="55" y="53"/>
                  </a:lnTo>
                  <a:lnTo>
                    <a:pt x="0" y="111"/>
                  </a:lnTo>
                  <a:lnTo>
                    <a:pt x="0" y="165"/>
                  </a:lnTo>
                  <a:lnTo>
                    <a:pt x="25" y="272"/>
                  </a:lnTo>
                  <a:lnTo>
                    <a:pt x="116" y="385"/>
                  </a:lnTo>
                  <a:lnTo>
                    <a:pt x="175" y="438"/>
                  </a:lnTo>
                  <a:lnTo>
                    <a:pt x="175" y="438"/>
                  </a:lnTo>
                  <a:lnTo>
                    <a:pt x="175" y="438"/>
                  </a:lnTo>
                  <a:lnTo>
                    <a:pt x="175" y="438"/>
                  </a:lnTo>
                  <a:lnTo>
                    <a:pt x="175" y="438"/>
                  </a:lnTo>
                  <a:lnTo>
                    <a:pt x="175" y="438"/>
                  </a:lnTo>
                  <a:lnTo>
                    <a:pt x="175" y="438"/>
                  </a:lnTo>
                  <a:lnTo>
                    <a:pt x="175" y="438"/>
                  </a:lnTo>
                  <a:close/>
                  <a:moveTo>
                    <a:pt x="233" y="53"/>
                  </a:moveTo>
                  <a:lnTo>
                    <a:pt x="322" y="82"/>
                  </a:lnTo>
                  <a:lnTo>
                    <a:pt x="351" y="136"/>
                  </a:lnTo>
                  <a:lnTo>
                    <a:pt x="351" y="193"/>
                  </a:lnTo>
                  <a:lnTo>
                    <a:pt x="322" y="245"/>
                  </a:lnTo>
                  <a:lnTo>
                    <a:pt x="233" y="327"/>
                  </a:lnTo>
                  <a:lnTo>
                    <a:pt x="202" y="356"/>
                  </a:lnTo>
                  <a:lnTo>
                    <a:pt x="175" y="356"/>
                  </a:lnTo>
                  <a:lnTo>
                    <a:pt x="116" y="300"/>
                  </a:lnTo>
                  <a:lnTo>
                    <a:pt x="86" y="221"/>
                  </a:lnTo>
                  <a:lnTo>
                    <a:pt x="86" y="136"/>
                  </a:lnTo>
                  <a:lnTo>
                    <a:pt x="145" y="53"/>
                  </a:lnTo>
                  <a:lnTo>
                    <a:pt x="233" y="53"/>
                  </a:lnTo>
                  <a:lnTo>
                    <a:pt x="233" y="53"/>
                  </a:lnTo>
                  <a:lnTo>
                    <a:pt x="233" y="53"/>
                  </a:lnTo>
                  <a:lnTo>
                    <a:pt x="233" y="53"/>
                  </a:lnTo>
                  <a:lnTo>
                    <a:pt x="233" y="53"/>
                  </a:lnTo>
                  <a:lnTo>
                    <a:pt x="233" y="53"/>
                  </a:lnTo>
                  <a:lnTo>
                    <a:pt x="233" y="53"/>
                  </a:lnTo>
                  <a:lnTo>
                    <a:pt x="233" y="53"/>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48" name="Freeform 24"/>
            <p:cNvSpPr>
              <a:spLocks noChangeArrowheads="1"/>
            </p:cNvSpPr>
            <p:nvPr/>
          </p:nvSpPr>
          <p:spPr bwMode="auto">
            <a:xfrm>
              <a:off x="4418" y="4268"/>
              <a:ext cx="100" cy="113"/>
            </a:xfrm>
            <a:custGeom>
              <a:avLst/>
              <a:gdLst/>
              <a:ahLst/>
              <a:cxnLst>
                <a:cxn ang="0">
                  <a:pos x="54" y="449"/>
                </a:cxn>
                <a:cxn ang="0">
                  <a:pos x="115" y="502"/>
                </a:cxn>
                <a:cxn ang="0">
                  <a:pos x="204" y="502"/>
                </a:cxn>
                <a:cxn ang="0">
                  <a:pos x="324" y="475"/>
                </a:cxn>
                <a:cxn ang="0">
                  <a:pos x="411" y="362"/>
                </a:cxn>
                <a:cxn ang="0">
                  <a:pos x="439" y="306"/>
                </a:cxn>
                <a:cxn ang="0">
                  <a:pos x="411" y="223"/>
                </a:cxn>
                <a:cxn ang="0">
                  <a:pos x="324" y="111"/>
                </a:cxn>
                <a:cxn ang="0">
                  <a:pos x="234" y="53"/>
                </a:cxn>
                <a:cxn ang="0">
                  <a:pos x="173" y="0"/>
                </a:cxn>
                <a:cxn ang="0">
                  <a:pos x="146" y="0"/>
                </a:cxn>
                <a:cxn ang="0">
                  <a:pos x="146" y="0"/>
                </a:cxn>
                <a:cxn ang="0">
                  <a:pos x="115" y="0"/>
                </a:cxn>
                <a:cxn ang="0">
                  <a:pos x="54" y="138"/>
                </a:cxn>
                <a:cxn ang="0">
                  <a:pos x="0" y="250"/>
                </a:cxn>
                <a:cxn ang="0">
                  <a:pos x="0" y="362"/>
                </a:cxn>
                <a:cxn ang="0">
                  <a:pos x="54" y="449"/>
                </a:cxn>
                <a:cxn ang="0">
                  <a:pos x="54" y="449"/>
                </a:cxn>
                <a:cxn ang="0">
                  <a:pos x="54" y="449"/>
                </a:cxn>
                <a:cxn ang="0">
                  <a:pos x="54" y="449"/>
                </a:cxn>
                <a:cxn ang="0">
                  <a:pos x="54" y="449"/>
                </a:cxn>
                <a:cxn ang="0">
                  <a:pos x="54" y="449"/>
                </a:cxn>
                <a:cxn ang="0">
                  <a:pos x="54" y="449"/>
                </a:cxn>
                <a:cxn ang="0">
                  <a:pos x="54" y="449"/>
                </a:cxn>
                <a:cxn ang="0">
                  <a:pos x="54" y="334"/>
                </a:cxn>
                <a:cxn ang="0">
                  <a:pos x="84" y="250"/>
                </a:cxn>
                <a:cxn ang="0">
                  <a:pos x="115" y="164"/>
                </a:cxn>
                <a:cxn ang="0">
                  <a:pos x="146" y="82"/>
                </a:cxn>
                <a:cxn ang="0">
                  <a:pos x="146" y="53"/>
                </a:cxn>
                <a:cxn ang="0">
                  <a:pos x="234" y="111"/>
                </a:cxn>
                <a:cxn ang="0">
                  <a:pos x="324" y="164"/>
                </a:cxn>
                <a:cxn ang="0">
                  <a:pos x="383" y="250"/>
                </a:cxn>
                <a:cxn ang="0">
                  <a:pos x="383" y="334"/>
                </a:cxn>
                <a:cxn ang="0">
                  <a:pos x="353" y="390"/>
                </a:cxn>
                <a:cxn ang="0">
                  <a:pos x="234" y="449"/>
                </a:cxn>
                <a:cxn ang="0">
                  <a:pos x="173" y="449"/>
                </a:cxn>
                <a:cxn ang="0">
                  <a:pos x="115" y="420"/>
                </a:cxn>
                <a:cxn ang="0">
                  <a:pos x="84" y="390"/>
                </a:cxn>
                <a:cxn ang="0">
                  <a:pos x="54" y="334"/>
                </a:cxn>
                <a:cxn ang="0">
                  <a:pos x="54" y="334"/>
                </a:cxn>
                <a:cxn ang="0">
                  <a:pos x="54" y="334"/>
                </a:cxn>
                <a:cxn ang="0">
                  <a:pos x="54" y="334"/>
                </a:cxn>
                <a:cxn ang="0">
                  <a:pos x="54" y="334"/>
                </a:cxn>
                <a:cxn ang="0">
                  <a:pos x="54" y="334"/>
                </a:cxn>
                <a:cxn ang="0">
                  <a:pos x="54" y="334"/>
                </a:cxn>
                <a:cxn ang="0">
                  <a:pos x="54" y="334"/>
                </a:cxn>
              </a:cxnLst>
              <a:rect l="0" t="0" r="r" b="b"/>
              <a:pathLst>
                <a:path w="440" h="503">
                  <a:moveTo>
                    <a:pt x="54" y="449"/>
                  </a:moveTo>
                  <a:lnTo>
                    <a:pt x="115" y="502"/>
                  </a:lnTo>
                  <a:lnTo>
                    <a:pt x="204" y="502"/>
                  </a:lnTo>
                  <a:lnTo>
                    <a:pt x="324" y="475"/>
                  </a:lnTo>
                  <a:lnTo>
                    <a:pt x="411" y="362"/>
                  </a:lnTo>
                  <a:lnTo>
                    <a:pt x="439" y="306"/>
                  </a:lnTo>
                  <a:lnTo>
                    <a:pt x="411" y="223"/>
                  </a:lnTo>
                  <a:lnTo>
                    <a:pt x="324" y="111"/>
                  </a:lnTo>
                  <a:lnTo>
                    <a:pt x="234" y="53"/>
                  </a:lnTo>
                  <a:lnTo>
                    <a:pt x="173" y="0"/>
                  </a:lnTo>
                  <a:lnTo>
                    <a:pt x="146" y="0"/>
                  </a:lnTo>
                  <a:lnTo>
                    <a:pt x="146" y="0"/>
                  </a:lnTo>
                  <a:lnTo>
                    <a:pt x="115" y="0"/>
                  </a:lnTo>
                  <a:lnTo>
                    <a:pt x="54" y="138"/>
                  </a:lnTo>
                  <a:lnTo>
                    <a:pt x="0" y="250"/>
                  </a:lnTo>
                  <a:lnTo>
                    <a:pt x="0" y="362"/>
                  </a:lnTo>
                  <a:lnTo>
                    <a:pt x="54" y="449"/>
                  </a:lnTo>
                  <a:lnTo>
                    <a:pt x="54" y="449"/>
                  </a:lnTo>
                  <a:lnTo>
                    <a:pt x="54" y="449"/>
                  </a:lnTo>
                  <a:lnTo>
                    <a:pt x="54" y="449"/>
                  </a:lnTo>
                  <a:lnTo>
                    <a:pt x="54" y="449"/>
                  </a:lnTo>
                  <a:lnTo>
                    <a:pt x="54" y="449"/>
                  </a:lnTo>
                  <a:lnTo>
                    <a:pt x="54" y="449"/>
                  </a:lnTo>
                  <a:lnTo>
                    <a:pt x="54" y="449"/>
                  </a:lnTo>
                  <a:close/>
                  <a:moveTo>
                    <a:pt x="54" y="334"/>
                  </a:moveTo>
                  <a:lnTo>
                    <a:pt x="84" y="250"/>
                  </a:lnTo>
                  <a:lnTo>
                    <a:pt x="115" y="164"/>
                  </a:lnTo>
                  <a:lnTo>
                    <a:pt x="146" y="82"/>
                  </a:lnTo>
                  <a:lnTo>
                    <a:pt x="146" y="53"/>
                  </a:lnTo>
                  <a:lnTo>
                    <a:pt x="234" y="111"/>
                  </a:lnTo>
                  <a:lnTo>
                    <a:pt x="324" y="164"/>
                  </a:lnTo>
                  <a:lnTo>
                    <a:pt x="383" y="250"/>
                  </a:lnTo>
                  <a:lnTo>
                    <a:pt x="383" y="334"/>
                  </a:lnTo>
                  <a:lnTo>
                    <a:pt x="353" y="390"/>
                  </a:lnTo>
                  <a:lnTo>
                    <a:pt x="234" y="449"/>
                  </a:lnTo>
                  <a:lnTo>
                    <a:pt x="173" y="449"/>
                  </a:lnTo>
                  <a:lnTo>
                    <a:pt x="115" y="420"/>
                  </a:lnTo>
                  <a:lnTo>
                    <a:pt x="84" y="390"/>
                  </a:lnTo>
                  <a:lnTo>
                    <a:pt x="54" y="334"/>
                  </a:lnTo>
                  <a:lnTo>
                    <a:pt x="54" y="334"/>
                  </a:lnTo>
                  <a:lnTo>
                    <a:pt x="54" y="334"/>
                  </a:lnTo>
                  <a:lnTo>
                    <a:pt x="54" y="334"/>
                  </a:lnTo>
                  <a:lnTo>
                    <a:pt x="54" y="334"/>
                  </a:lnTo>
                  <a:lnTo>
                    <a:pt x="54" y="334"/>
                  </a:lnTo>
                  <a:lnTo>
                    <a:pt x="54" y="334"/>
                  </a:lnTo>
                  <a:lnTo>
                    <a:pt x="54" y="334"/>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49" name="Freeform 25"/>
            <p:cNvSpPr>
              <a:spLocks noChangeArrowheads="1"/>
            </p:cNvSpPr>
            <p:nvPr/>
          </p:nvSpPr>
          <p:spPr bwMode="auto">
            <a:xfrm>
              <a:off x="2806" y="4268"/>
              <a:ext cx="79" cy="93"/>
            </a:xfrm>
            <a:custGeom>
              <a:avLst/>
              <a:gdLst/>
              <a:ahLst/>
              <a:cxnLst>
                <a:cxn ang="0">
                  <a:pos x="346" y="413"/>
                </a:cxn>
                <a:cxn ang="0">
                  <a:pos x="346" y="276"/>
                </a:cxn>
                <a:cxn ang="0">
                  <a:pos x="346" y="164"/>
                </a:cxn>
                <a:cxn ang="0">
                  <a:pos x="297" y="53"/>
                </a:cxn>
                <a:cxn ang="0">
                  <a:pos x="174" y="0"/>
                </a:cxn>
                <a:cxn ang="0">
                  <a:pos x="55" y="53"/>
                </a:cxn>
                <a:cxn ang="0">
                  <a:pos x="0" y="164"/>
                </a:cxn>
                <a:cxn ang="0">
                  <a:pos x="24" y="276"/>
                </a:cxn>
                <a:cxn ang="0">
                  <a:pos x="143" y="360"/>
                </a:cxn>
                <a:cxn ang="0">
                  <a:pos x="265" y="413"/>
                </a:cxn>
                <a:cxn ang="0">
                  <a:pos x="346" y="413"/>
                </a:cxn>
                <a:cxn ang="0">
                  <a:pos x="346" y="413"/>
                </a:cxn>
                <a:cxn ang="0">
                  <a:pos x="346" y="413"/>
                </a:cxn>
                <a:cxn ang="0">
                  <a:pos x="346" y="413"/>
                </a:cxn>
                <a:cxn ang="0">
                  <a:pos x="346" y="413"/>
                </a:cxn>
                <a:cxn ang="0">
                  <a:pos x="346" y="413"/>
                </a:cxn>
                <a:cxn ang="0">
                  <a:pos x="346" y="413"/>
                </a:cxn>
                <a:cxn ang="0">
                  <a:pos x="346" y="413"/>
                </a:cxn>
                <a:cxn ang="0">
                  <a:pos x="117" y="82"/>
                </a:cxn>
                <a:cxn ang="0">
                  <a:pos x="205" y="82"/>
                </a:cxn>
                <a:cxn ang="0">
                  <a:pos x="265" y="82"/>
                </a:cxn>
                <a:cxn ang="0">
                  <a:pos x="297" y="193"/>
                </a:cxn>
                <a:cxn ang="0">
                  <a:pos x="297" y="303"/>
                </a:cxn>
                <a:cxn ang="0">
                  <a:pos x="297" y="332"/>
                </a:cxn>
                <a:cxn ang="0">
                  <a:pos x="297" y="360"/>
                </a:cxn>
                <a:cxn ang="0">
                  <a:pos x="205" y="332"/>
                </a:cxn>
                <a:cxn ang="0">
                  <a:pos x="117" y="303"/>
                </a:cxn>
                <a:cxn ang="0">
                  <a:pos x="55" y="220"/>
                </a:cxn>
                <a:cxn ang="0">
                  <a:pos x="55" y="136"/>
                </a:cxn>
                <a:cxn ang="0">
                  <a:pos x="117" y="82"/>
                </a:cxn>
                <a:cxn ang="0">
                  <a:pos x="117" y="82"/>
                </a:cxn>
                <a:cxn ang="0">
                  <a:pos x="117" y="82"/>
                </a:cxn>
                <a:cxn ang="0">
                  <a:pos x="117" y="82"/>
                </a:cxn>
                <a:cxn ang="0">
                  <a:pos x="117" y="82"/>
                </a:cxn>
                <a:cxn ang="0">
                  <a:pos x="117" y="82"/>
                </a:cxn>
                <a:cxn ang="0">
                  <a:pos x="117" y="82"/>
                </a:cxn>
                <a:cxn ang="0">
                  <a:pos x="117" y="82"/>
                </a:cxn>
              </a:cxnLst>
              <a:rect l="0" t="0" r="r" b="b"/>
              <a:pathLst>
                <a:path w="347" h="414">
                  <a:moveTo>
                    <a:pt x="346" y="413"/>
                  </a:moveTo>
                  <a:lnTo>
                    <a:pt x="346" y="276"/>
                  </a:lnTo>
                  <a:lnTo>
                    <a:pt x="346" y="164"/>
                  </a:lnTo>
                  <a:lnTo>
                    <a:pt x="297" y="53"/>
                  </a:lnTo>
                  <a:lnTo>
                    <a:pt x="174" y="0"/>
                  </a:lnTo>
                  <a:lnTo>
                    <a:pt x="55" y="53"/>
                  </a:lnTo>
                  <a:lnTo>
                    <a:pt x="0" y="164"/>
                  </a:lnTo>
                  <a:lnTo>
                    <a:pt x="24" y="276"/>
                  </a:lnTo>
                  <a:lnTo>
                    <a:pt x="143" y="360"/>
                  </a:lnTo>
                  <a:lnTo>
                    <a:pt x="265" y="413"/>
                  </a:lnTo>
                  <a:lnTo>
                    <a:pt x="346" y="413"/>
                  </a:lnTo>
                  <a:lnTo>
                    <a:pt x="346" y="413"/>
                  </a:lnTo>
                  <a:lnTo>
                    <a:pt x="346" y="413"/>
                  </a:lnTo>
                  <a:lnTo>
                    <a:pt x="346" y="413"/>
                  </a:lnTo>
                  <a:lnTo>
                    <a:pt x="346" y="413"/>
                  </a:lnTo>
                  <a:lnTo>
                    <a:pt x="346" y="413"/>
                  </a:lnTo>
                  <a:lnTo>
                    <a:pt x="346" y="413"/>
                  </a:lnTo>
                  <a:lnTo>
                    <a:pt x="346" y="413"/>
                  </a:lnTo>
                  <a:close/>
                  <a:moveTo>
                    <a:pt x="117" y="82"/>
                  </a:moveTo>
                  <a:lnTo>
                    <a:pt x="205" y="82"/>
                  </a:lnTo>
                  <a:lnTo>
                    <a:pt x="265" y="82"/>
                  </a:lnTo>
                  <a:lnTo>
                    <a:pt x="297" y="193"/>
                  </a:lnTo>
                  <a:lnTo>
                    <a:pt x="297" y="303"/>
                  </a:lnTo>
                  <a:lnTo>
                    <a:pt x="297" y="332"/>
                  </a:lnTo>
                  <a:lnTo>
                    <a:pt x="297" y="360"/>
                  </a:lnTo>
                  <a:lnTo>
                    <a:pt x="205" y="332"/>
                  </a:lnTo>
                  <a:lnTo>
                    <a:pt x="117" y="303"/>
                  </a:lnTo>
                  <a:lnTo>
                    <a:pt x="55" y="220"/>
                  </a:lnTo>
                  <a:lnTo>
                    <a:pt x="55" y="136"/>
                  </a:lnTo>
                  <a:lnTo>
                    <a:pt x="117" y="82"/>
                  </a:lnTo>
                  <a:lnTo>
                    <a:pt x="117" y="82"/>
                  </a:lnTo>
                  <a:lnTo>
                    <a:pt x="117" y="82"/>
                  </a:lnTo>
                  <a:lnTo>
                    <a:pt x="117" y="82"/>
                  </a:lnTo>
                  <a:lnTo>
                    <a:pt x="117" y="82"/>
                  </a:lnTo>
                  <a:lnTo>
                    <a:pt x="117" y="82"/>
                  </a:lnTo>
                  <a:lnTo>
                    <a:pt x="117" y="82"/>
                  </a:lnTo>
                  <a:lnTo>
                    <a:pt x="117" y="82"/>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50" name="Oval 26"/>
            <p:cNvSpPr>
              <a:spLocks noChangeArrowheads="1"/>
            </p:cNvSpPr>
            <p:nvPr/>
          </p:nvSpPr>
          <p:spPr bwMode="auto">
            <a:xfrm>
              <a:off x="2858" y="4231"/>
              <a:ext cx="1608" cy="422"/>
            </a:xfrm>
            <a:prstGeom prst="ellipse">
              <a:avLst/>
            </a:prstGeom>
            <a:gradFill rotWithShape="0">
              <a:gsLst>
                <a:gs pos="0">
                  <a:srgbClr val="81572D"/>
                </a:gs>
                <a:gs pos="100000">
                  <a:srgbClr val="663300"/>
                </a:gs>
              </a:gsLst>
              <a:lin ang="13500000" scaled="1"/>
            </a:gradFill>
            <a:ln w="9525">
              <a:noFill/>
              <a:round/>
              <a:headEnd/>
              <a:tailEnd/>
            </a:ln>
            <a:effectLst/>
          </p:spPr>
          <p:txBody>
            <a:bodyPr wrap="none" anchor="ctr"/>
            <a:lstStyle/>
            <a:p>
              <a:endParaRPr lang="es-PA"/>
            </a:p>
          </p:txBody>
        </p:sp>
        <p:sp>
          <p:nvSpPr>
            <p:cNvPr id="1051" name="Oval 27"/>
            <p:cNvSpPr>
              <a:spLocks noChangeArrowheads="1"/>
            </p:cNvSpPr>
            <p:nvPr/>
          </p:nvSpPr>
          <p:spPr bwMode="auto">
            <a:xfrm>
              <a:off x="2799" y="4226"/>
              <a:ext cx="1750" cy="311"/>
            </a:xfrm>
            <a:prstGeom prst="ellipse">
              <a:avLst/>
            </a:pr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52" name="Oval 28"/>
            <p:cNvSpPr>
              <a:spLocks noChangeArrowheads="1"/>
            </p:cNvSpPr>
            <p:nvPr/>
          </p:nvSpPr>
          <p:spPr bwMode="auto">
            <a:xfrm>
              <a:off x="2854" y="4255"/>
              <a:ext cx="1660" cy="236"/>
            </a:xfrm>
            <a:prstGeom prst="ellipse">
              <a:avLst/>
            </a:prstGeom>
            <a:gradFill rotWithShape="0">
              <a:gsLst>
                <a:gs pos="0">
                  <a:srgbClr val="663300"/>
                </a:gs>
                <a:gs pos="100000">
                  <a:srgbClr val="81572D"/>
                </a:gs>
              </a:gsLst>
              <a:lin ang="10800000" scaled="1"/>
            </a:gradFill>
            <a:ln w="9525">
              <a:noFill/>
              <a:round/>
              <a:headEnd/>
              <a:tailEnd/>
            </a:ln>
            <a:effectLst/>
          </p:spPr>
          <p:txBody>
            <a:bodyPr wrap="none" anchor="ctr"/>
            <a:lstStyle/>
            <a:p>
              <a:endParaRPr lang="es-PA"/>
            </a:p>
          </p:txBody>
        </p:sp>
        <p:sp>
          <p:nvSpPr>
            <p:cNvPr id="1053" name="Freeform 29"/>
            <p:cNvSpPr>
              <a:spLocks noChangeArrowheads="1"/>
            </p:cNvSpPr>
            <p:nvPr/>
          </p:nvSpPr>
          <p:spPr bwMode="auto">
            <a:xfrm>
              <a:off x="4377" y="4176"/>
              <a:ext cx="100" cy="99"/>
            </a:xfrm>
            <a:custGeom>
              <a:avLst/>
              <a:gdLst/>
              <a:ahLst/>
              <a:cxnLst>
                <a:cxn ang="0">
                  <a:pos x="321" y="442"/>
                </a:cxn>
                <a:cxn ang="0">
                  <a:pos x="382" y="304"/>
                </a:cxn>
                <a:cxn ang="0">
                  <a:pos x="438" y="193"/>
                </a:cxn>
                <a:cxn ang="0">
                  <a:pos x="382" y="82"/>
                </a:cxn>
                <a:cxn ang="0">
                  <a:pos x="291" y="0"/>
                </a:cxn>
                <a:cxn ang="0">
                  <a:pos x="143" y="23"/>
                </a:cxn>
                <a:cxn ang="0">
                  <a:pos x="84" y="82"/>
                </a:cxn>
                <a:cxn ang="0">
                  <a:pos x="23" y="136"/>
                </a:cxn>
                <a:cxn ang="0">
                  <a:pos x="0" y="193"/>
                </a:cxn>
                <a:cxn ang="0">
                  <a:pos x="23" y="277"/>
                </a:cxn>
                <a:cxn ang="0">
                  <a:pos x="116" y="361"/>
                </a:cxn>
                <a:cxn ang="0">
                  <a:pos x="231" y="417"/>
                </a:cxn>
                <a:cxn ang="0">
                  <a:pos x="321" y="442"/>
                </a:cxn>
                <a:cxn ang="0">
                  <a:pos x="321" y="442"/>
                </a:cxn>
                <a:cxn ang="0">
                  <a:pos x="321" y="442"/>
                </a:cxn>
                <a:cxn ang="0">
                  <a:pos x="321" y="442"/>
                </a:cxn>
                <a:cxn ang="0">
                  <a:pos x="321" y="442"/>
                </a:cxn>
                <a:cxn ang="0">
                  <a:pos x="321" y="442"/>
                </a:cxn>
                <a:cxn ang="0">
                  <a:pos x="321" y="442"/>
                </a:cxn>
                <a:cxn ang="0">
                  <a:pos x="321" y="442"/>
                </a:cxn>
                <a:cxn ang="0">
                  <a:pos x="203" y="82"/>
                </a:cxn>
                <a:cxn ang="0">
                  <a:pos x="291" y="82"/>
                </a:cxn>
                <a:cxn ang="0">
                  <a:pos x="351" y="111"/>
                </a:cxn>
                <a:cxn ang="0">
                  <a:pos x="351" y="164"/>
                </a:cxn>
                <a:cxn ang="0">
                  <a:pos x="351" y="221"/>
                </a:cxn>
                <a:cxn ang="0">
                  <a:pos x="321" y="332"/>
                </a:cxn>
                <a:cxn ang="0">
                  <a:pos x="291" y="361"/>
                </a:cxn>
                <a:cxn ang="0">
                  <a:pos x="291" y="389"/>
                </a:cxn>
                <a:cxn ang="0">
                  <a:pos x="203" y="332"/>
                </a:cxn>
                <a:cxn ang="0">
                  <a:pos x="143" y="304"/>
                </a:cxn>
                <a:cxn ang="0">
                  <a:pos x="84" y="193"/>
                </a:cxn>
                <a:cxn ang="0">
                  <a:pos x="116" y="136"/>
                </a:cxn>
                <a:cxn ang="0">
                  <a:pos x="203" y="82"/>
                </a:cxn>
                <a:cxn ang="0">
                  <a:pos x="203" y="82"/>
                </a:cxn>
                <a:cxn ang="0">
                  <a:pos x="203" y="82"/>
                </a:cxn>
                <a:cxn ang="0">
                  <a:pos x="203" y="82"/>
                </a:cxn>
                <a:cxn ang="0">
                  <a:pos x="203" y="82"/>
                </a:cxn>
                <a:cxn ang="0">
                  <a:pos x="203" y="82"/>
                </a:cxn>
                <a:cxn ang="0">
                  <a:pos x="203" y="82"/>
                </a:cxn>
                <a:cxn ang="0">
                  <a:pos x="203" y="82"/>
                </a:cxn>
              </a:cxnLst>
              <a:rect l="0" t="0" r="r" b="b"/>
              <a:pathLst>
                <a:path w="439" h="443">
                  <a:moveTo>
                    <a:pt x="321" y="442"/>
                  </a:moveTo>
                  <a:lnTo>
                    <a:pt x="382" y="304"/>
                  </a:lnTo>
                  <a:lnTo>
                    <a:pt x="438" y="193"/>
                  </a:lnTo>
                  <a:lnTo>
                    <a:pt x="382" y="82"/>
                  </a:lnTo>
                  <a:lnTo>
                    <a:pt x="291" y="0"/>
                  </a:lnTo>
                  <a:lnTo>
                    <a:pt x="143" y="23"/>
                  </a:lnTo>
                  <a:lnTo>
                    <a:pt x="84" y="82"/>
                  </a:lnTo>
                  <a:lnTo>
                    <a:pt x="23" y="136"/>
                  </a:lnTo>
                  <a:lnTo>
                    <a:pt x="0" y="193"/>
                  </a:lnTo>
                  <a:lnTo>
                    <a:pt x="23" y="277"/>
                  </a:lnTo>
                  <a:lnTo>
                    <a:pt x="116" y="361"/>
                  </a:lnTo>
                  <a:lnTo>
                    <a:pt x="231" y="417"/>
                  </a:lnTo>
                  <a:lnTo>
                    <a:pt x="321" y="442"/>
                  </a:lnTo>
                  <a:lnTo>
                    <a:pt x="321" y="442"/>
                  </a:lnTo>
                  <a:lnTo>
                    <a:pt x="321" y="442"/>
                  </a:lnTo>
                  <a:lnTo>
                    <a:pt x="321" y="442"/>
                  </a:lnTo>
                  <a:lnTo>
                    <a:pt x="321" y="442"/>
                  </a:lnTo>
                  <a:lnTo>
                    <a:pt x="321" y="442"/>
                  </a:lnTo>
                  <a:lnTo>
                    <a:pt x="321" y="442"/>
                  </a:lnTo>
                  <a:lnTo>
                    <a:pt x="321" y="442"/>
                  </a:lnTo>
                  <a:close/>
                  <a:moveTo>
                    <a:pt x="203" y="82"/>
                  </a:moveTo>
                  <a:lnTo>
                    <a:pt x="291" y="82"/>
                  </a:lnTo>
                  <a:lnTo>
                    <a:pt x="351" y="111"/>
                  </a:lnTo>
                  <a:lnTo>
                    <a:pt x="351" y="164"/>
                  </a:lnTo>
                  <a:lnTo>
                    <a:pt x="351" y="221"/>
                  </a:lnTo>
                  <a:lnTo>
                    <a:pt x="321" y="332"/>
                  </a:lnTo>
                  <a:lnTo>
                    <a:pt x="291" y="361"/>
                  </a:lnTo>
                  <a:lnTo>
                    <a:pt x="291" y="389"/>
                  </a:lnTo>
                  <a:lnTo>
                    <a:pt x="203" y="332"/>
                  </a:lnTo>
                  <a:lnTo>
                    <a:pt x="143" y="304"/>
                  </a:lnTo>
                  <a:lnTo>
                    <a:pt x="84" y="193"/>
                  </a:lnTo>
                  <a:lnTo>
                    <a:pt x="116" y="136"/>
                  </a:lnTo>
                  <a:lnTo>
                    <a:pt x="203" y="82"/>
                  </a:lnTo>
                  <a:lnTo>
                    <a:pt x="203" y="82"/>
                  </a:lnTo>
                  <a:lnTo>
                    <a:pt x="203" y="82"/>
                  </a:lnTo>
                  <a:lnTo>
                    <a:pt x="203" y="82"/>
                  </a:lnTo>
                  <a:lnTo>
                    <a:pt x="203" y="82"/>
                  </a:lnTo>
                  <a:lnTo>
                    <a:pt x="203" y="82"/>
                  </a:lnTo>
                  <a:lnTo>
                    <a:pt x="203" y="82"/>
                  </a:lnTo>
                  <a:lnTo>
                    <a:pt x="203" y="82"/>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54" name="Freeform 30"/>
            <p:cNvSpPr>
              <a:spLocks noChangeArrowheads="1"/>
            </p:cNvSpPr>
            <p:nvPr/>
          </p:nvSpPr>
          <p:spPr bwMode="auto">
            <a:xfrm>
              <a:off x="6337" y="3972"/>
              <a:ext cx="78" cy="113"/>
            </a:xfrm>
            <a:custGeom>
              <a:avLst/>
              <a:gdLst/>
              <a:ahLst/>
              <a:cxnLst>
                <a:cxn ang="0">
                  <a:pos x="0" y="418"/>
                </a:cxn>
                <a:cxn ang="0">
                  <a:pos x="54" y="474"/>
                </a:cxn>
                <a:cxn ang="0">
                  <a:pos x="113" y="500"/>
                </a:cxn>
                <a:cxn ang="0">
                  <a:pos x="228" y="500"/>
                </a:cxn>
                <a:cxn ang="0">
                  <a:pos x="317" y="447"/>
                </a:cxn>
                <a:cxn ang="0">
                  <a:pos x="345" y="305"/>
                </a:cxn>
                <a:cxn ang="0">
                  <a:pos x="317" y="193"/>
                </a:cxn>
                <a:cxn ang="0">
                  <a:pos x="289" y="81"/>
                </a:cxn>
                <a:cxn ang="0">
                  <a:pos x="228" y="23"/>
                </a:cxn>
                <a:cxn ang="0">
                  <a:pos x="201" y="0"/>
                </a:cxn>
                <a:cxn ang="0">
                  <a:pos x="201" y="0"/>
                </a:cxn>
                <a:cxn ang="0">
                  <a:pos x="171" y="0"/>
                </a:cxn>
                <a:cxn ang="0">
                  <a:pos x="84" y="111"/>
                </a:cxn>
                <a:cxn ang="0">
                  <a:pos x="23" y="222"/>
                </a:cxn>
                <a:cxn ang="0">
                  <a:pos x="0" y="305"/>
                </a:cxn>
                <a:cxn ang="0">
                  <a:pos x="0" y="418"/>
                </a:cxn>
                <a:cxn ang="0">
                  <a:pos x="0" y="418"/>
                </a:cxn>
                <a:cxn ang="0">
                  <a:pos x="0" y="418"/>
                </a:cxn>
                <a:cxn ang="0">
                  <a:pos x="0" y="418"/>
                </a:cxn>
                <a:cxn ang="0">
                  <a:pos x="0" y="418"/>
                </a:cxn>
                <a:cxn ang="0">
                  <a:pos x="0" y="418"/>
                </a:cxn>
                <a:cxn ang="0">
                  <a:pos x="0" y="418"/>
                </a:cxn>
                <a:cxn ang="0">
                  <a:pos x="0" y="418"/>
                </a:cxn>
                <a:cxn ang="0">
                  <a:pos x="54" y="305"/>
                </a:cxn>
                <a:cxn ang="0">
                  <a:pos x="84" y="222"/>
                </a:cxn>
                <a:cxn ang="0">
                  <a:pos x="113" y="164"/>
                </a:cxn>
                <a:cxn ang="0">
                  <a:pos x="140" y="111"/>
                </a:cxn>
                <a:cxn ang="0">
                  <a:pos x="171" y="81"/>
                </a:cxn>
                <a:cxn ang="0">
                  <a:pos x="258" y="136"/>
                </a:cxn>
                <a:cxn ang="0">
                  <a:pos x="289" y="222"/>
                </a:cxn>
                <a:cxn ang="0">
                  <a:pos x="317" y="334"/>
                </a:cxn>
                <a:cxn ang="0">
                  <a:pos x="317" y="389"/>
                </a:cxn>
                <a:cxn ang="0">
                  <a:pos x="258" y="447"/>
                </a:cxn>
                <a:cxn ang="0">
                  <a:pos x="140" y="474"/>
                </a:cxn>
                <a:cxn ang="0">
                  <a:pos x="113" y="447"/>
                </a:cxn>
                <a:cxn ang="0">
                  <a:pos x="54" y="418"/>
                </a:cxn>
                <a:cxn ang="0">
                  <a:pos x="54" y="361"/>
                </a:cxn>
                <a:cxn ang="0">
                  <a:pos x="54" y="305"/>
                </a:cxn>
                <a:cxn ang="0">
                  <a:pos x="54" y="305"/>
                </a:cxn>
                <a:cxn ang="0">
                  <a:pos x="54" y="305"/>
                </a:cxn>
                <a:cxn ang="0">
                  <a:pos x="54" y="305"/>
                </a:cxn>
                <a:cxn ang="0">
                  <a:pos x="54" y="305"/>
                </a:cxn>
                <a:cxn ang="0">
                  <a:pos x="54" y="305"/>
                </a:cxn>
                <a:cxn ang="0">
                  <a:pos x="54" y="305"/>
                </a:cxn>
                <a:cxn ang="0">
                  <a:pos x="54" y="305"/>
                </a:cxn>
              </a:cxnLst>
              <a:rect l="0" t="0" r="r" b="b"/>
              <a:pathLst>
                <a:path w="346" h="501">
                  <a:moveTo>
                    <a:pt x="0" y="418"/>
                  </a:moveTo>
                  <a:lnTo>
                    <a:pt x="54" y="474"/>
                  </a:lnTo>
                  <a:lnTo>
                    <a:pt x="113" y="500"/>
                  </a:lnTo>
                  <a:lnTo>
                    <a:pt x="228" y="500"/>
                  </a:lnTo>
                  <a:lnTo>
                    <a:pt x="317" y="447"/>
                  </a:lnTo>
                  <a:lnTo>
                    <a:pt x="345" y="305"/>
                  </a:lnTo>
                  <a:lnTo>
                    <a:pt x="317" y="193"/>
                  </a:lnTo>
                  <a:lnTo>
                    <a:pt x="289" y="81"/>
                  </a:lnTo>
                  <a:lnTo>
                    <a:pt x="228" y="23"/>
                  </a:lnTo>
                  <a:lnTo>
                    <a:pt x="201" y="0"/>
                  </a:lnTo>
                  <a:lnTo>
                    <a:pt x="201" y="0"/>
                  </a:lnTo>
                  <a:lnTo>
                    <a:pt x="171" y="0"/>
                  </a:lnTo>
                  <a:lnTo>
                    <a:pt x="84" y="111"/>
                  </a:lnTo>
                  <a:lnTo>
                    <a:pt x="23" y="222"/>
                  </a:lnTo>
                  <a:lnTo>
                    <a:pt x="0" y="305"/>
                  </a:lnTo>
                  <a:lnTo>
                    <a:pt x="0" y="418"/>
                  </a:lnTo>
                  <a:lnTo>
                    <a:pt x="0" y="418"/>
                  </a:lnTo>
                  <a:lnTo>
                    <a:pt x="0" y="418"/>
                  </a:lnTo>
                  <a:lnTo>
                    <a:pt x="0" y="418"/>
                  </a:lnTo>
                  <a:lnTo>
                    <a:pt x="0" y="418"/>
                  </a:lnTo>
                  <a:lnTo>
                    <a:pt x="0" y="418"/>
                  </a:lnTo>
                  <a:lnTo>
                    <a:pt x="0" y="418"/>
                  </a:lnTo>
                  <a:lnTo>
                    <a:pt x="0" y="418"/>
                  </a:lnTo>
                  <a:close/>
                  <a:moveTo>
                    <a:pt x="54" y="305"/>
                  </a:moveTo>
                  <a:lnTo>
                    <a:pt x="84" y="222"/>
                  </a:lnTo>
                  <a:lnTo>
                    <a:pt x="113" y="164"/>
                  </a:lnTo>
                  <a:lnTo>
                    <a:pt x="140" y="111"/>
                  </a:lnTo>
                  <a:lnTo>
                    <a:pt x="171" y="81"/>
                  </a:lnTo>
                  <a:lnTo>
                    <a:pt x="258" y="136"/>
                  </a:lnTo>
                  <a:lnTo>
                    <a:pt x="289" y="222"/>
                  </a:lnTo>
                  <a:lnTo>
                    <a:pt x="317" y="334"/>
                  </a:lnTo>
                  <a:lnTo>
                    <a:pt x="317" y="389"/>
                  </a:lnTo>
                  <a:lnTo>
                    <a:pt x="258" y="447"/>
                  </a:lnTo>
                  <a:lnTo>
                    <a:pt x="140" y="474"/>
                  </a:lnTo>
                  <a:lnTo>
                    <a:pt x="113" y="447"/>
                  </a:lnTo>
                  <a:lnTo>
                    <a:pt x="54" y="418"/>
                  </a:lnTo>
                  <a:lnTo>
                    <a:pt x="54" y="361"/>
                  </a:lnTo>
                  <a:lnTo>
                    <a:pt x="54" y="305"/>
                  </a:lnTo>
                  <a:lnTo>
                    <a:pt x="54" y="305"/>
                  </a:lnTo>
                  <a:lnTo>
                    <a:pt x="54" y="305"/>
                  </a:lnTo>
                  <a:lnTo>
                    <a:pt x="54" y="305"/>
                  </a:lnTo>
                  <a:lnTo>
                    <a:pt x="54" y="305"/>
                  </a:lnTo>
                  <a:lnTo>
                    <a:pt x="54" y="305"/>
                  </a:lnTo>
                  <a:lnTo>
                    <a:pt x="54" y="305"/>
                  </a:lnTo>
                  <a:lnTo>
                    <a:pt x="54" y="305"/>
                  </a:lnTo>
                  <a:close/>
                </a:path>
              </a:pathLst>
            </a:cu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55" name="AutoShape 31"/>
            <p:cNvSpPr>
              <a:spLocks noChangeArrowheads="1"/>
            </p:cNvSpPr>
            <p:nvPr/>
          </p:nvSpPr>
          <p:spPr bwMode="auto">
            <a:xfrm>
              <a:off x="4954" y="1954"/>
              <a:ext cx="196" cy="2793"/>
            </a:xfrm>
            <a:prstGeom prst="roundRect">
              <a:avLst>
                <a:gd name="adj" fmla="val 514"/>
              </a:avLst>
            </a:prstGeom>
            <a:gradFill rotWithShape="0">
              <a:gsLst>
                <a:gs pos="0">
                  <a:srgbClr val="81572D"/>
                </a:gs>
                <a:gs pos="100000">
                  <a:srgbClr val="663300"/>
                </a:gs>
              </a:gsLst>
              <a:lin ang="10800000" scaled="1"/>
            </a:gradFill>
            <a:ln w="9525">
              <a:noFill/>
              <a:round/>
              <a:headEnd/>
              <a:tailEnd/>
            </a:ln>
            <a:effectLst/>
          </p:spPr>
          <p:txBody>
            <a:bodyPr wrap="none" anchor="ctr"/>
            <a:lstStyle/>
            <a:p>
              <a:endParaRPr lang="es-PA"/>
            </a:p>
          </p:txBody>
        </p:sp>
        <p:sp>
          <p:nvSpPr>
            <p:cNvPr id="1056" name="AutoShape 32"/>
            <p:cNvSpPr>
              <a:spLocks noChangeArrowheads="1"/>
            </p:cNvSpPr>
            <p:nvPr/>
          </p:nvSpPr>
          <p:spPr bwMode="auto">
            <a:xfrm>
              <a:off x="5013" y="1703"/>
              <a:ext cx="83" cy="258"/>
            </a:xfrm>
            <a:prstGeom prst="roundRect">
              <a:avLst>
                <a:gd name="adj" fmla="val 1218"/>
              </a:avLst>
            </a:pr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57" name="AutoShape 33"/>
            <p:cNvSpPr>
              <a:spLocks noChangeArrowheads="1"/>
            </p:cNvSpPr>
            <p:nvPr/>
          </p:nvSpPr>
          <p:spPr bwMode="auto">
            <a:xfrm>
              <a:off x="4934" y="1921"/>
              <a:ext cx="235" cy="51"/>
            </a:xfrm>
            <a:prstGeom prst="roundRect">
              <a:avLst>
                <a:gd name="adj" fmla="val 17306"/>
              </a:avLst>
            </a:prstGeom>
            <a:gradFill rotWithShape="0">
              <a:gsLst>
                <a:gs pos="0">
                  <a:srgbClr val="81572D"/>
                </a:gs>
                <a:gs pos="100000">
                  <a:srgbClr val="663300"/>
                </a:gs>
              </a:gsLst>
              <a:lin ang="5400000" scaled="1"/>
            </a:gradFill>
            <a:ln w="9525">
              <a:noFill/>
              <a:round/>
              <a:headEnd/>
              <a:tailEnd/>
            </a:ln>
            <a:effectLst/>
          </p:spPr>
          <p:txBody>
            <a:bodyPr wrap="none" anchor="ctr"/>
            <a:lstStyle/>
            <a:p>
              <a:endParaRPr lang="es-PA"/>
            </a:p>
          </p:txBody>
        </p:sp>
        <p:sp>
          <p:nvSpPr>
            <p:cNvPr id="1058" name="Freeform 34"/>
            <p:cNvSpPr>
              <a:spLocks noChangeArrowheads="1"/>
            </p:cNvSpPr>
            <p:nvPr/>
          </p:nvSpPr>
          <p:spPr bwMode="auto">
            <a:xfrm>
              <a:off x="5034" y="1685"/>
              <a:ext cx="289" cy="1731"/>
            </a:xfrm>
            <a:custGeom>
              <a:avLst/>
              <a:gdLst/>
              <a:ahLst/>
              <a:cxnLst>
                <a:cxn ang="0">
                  <a:pos x="1265" y="7638"/>
                </a:cxn>
                <a:cxn ang="0">
                  <a:pos x="56" y="403"/>
                </a:cxn>
                <a:cxn ang="0">
                  <a:pos x="56" y="287"/>
                </a:cxn>
                <a:cxn ang="0">
                  <a:pos x="0" y="59"/>
                </a:cxn>
                <a:cxn ang="0">
                  <a:pos x="359" y="0"/>
                </a:cxn>
                <a:cxn ang="0">
                  <a:pos x="359" y="0"/>
                </a:cxn>
                <a:cxn ang="0">
                  <a:pos x="389" y="229"/>
                </a:cxn>
                <a:cxn ang="0">
                  <a:pos x="440" y="316"/>
                </a:cxn>
                <a:cxn ang="0">
                  <a:pos x="1265" y="7638"/>
                </a:cxn>
              </a:cxnLst>
              <a:rect l="0" t="0" r="r" b="b"/>
              <a:pathLst>
                <a:path w="1266" h="7639">
                  <a:moveTo>
                    <a:pt x="1265" y="7638"/>
                  </a:moveTo>
                  <a:lnTo>
                    <a:pt x="56" y="403"/>
                  </a:lnTo>
                  <a:lnTo>
                    <a:pt x="56" y="287"/>
                  </a:lnTo>
                  <a:lnTo>
                    <a:pt x="0" y="59"/>
                  </a:lnTo>
                  <a:lnTo>
                    <a:pt x="359" y="0"/>
                  </a:lnTo>
                  <a:lnTo>
                    <a:pt x="359" y="0"/>
                  </a:lnTo>
                  <a:lnTo>
                    <a:pt x="389" y="229"/>
                  </a:lnTo>
                  <a:lnTo>
                    <a:pt x="440" y="316"/>
                  </a:lnTo>
                  <a:lnTo>
                    <a:pt x="1265" y="7638"/>
                  </a:lnTo>
                </a:path>
              </a:pathLst>
            </a:custGeom>
            <a:gradFill rotWithShape="0">
              <a:gsLst>
                <a:gs pos="0">
                  <a:srgbClr val="81572D"/>
                </a:gs>
                <a:gs pos="100000">
                  <a:srgbClr val="663300"/>
                </a:gs>
              </a:gsLst>
              <a:lin ang="13500000" scaled="1"/>
            </a:gradFill>
            <a:ln w="9525">
              <a:noFill/>
              <a:round/>
              <a:headEnd/>
              <a:tailEnd/>
            </a:ln>
            <a:effectLst/>
          </p:spPr>
          <p:txBody>
            <a:bodyPr wrap="none" anchor="ctr"/>
            <a:lstStyle/>
            <a:p>
              <a:endParaRPr lang="es-PA"/>
            </a:p>
          </p:txBody>
        </p:sp>
        <p:sp>
          <p:nvSpPr>
            <p:cNvPr id="1059" name="Freeform 35"/>
            <p:cNvSpPr>
              <a:spLocks noChangeArrowheads="1"/>
            </p:cNvSpPr>
            <p:nvPr/>
          </p:nvSpPr>
          <p:spPr bwMode="auto">
            <a:xfrm>
              <a:off x="4873" y="1566"/>
              <a:ext cx="364" cy="146"/>
            </a:xfrm>
            <a:custGeom>
              <a:avLst/>
              <a:gdLst/>
              <a:ahLst/>
              <a:cxnLst>
                <a:cxn ang="0">
                  <a:pos x="812" y="0"/>
                </a:cxn>
                <a:cxn ang="0">
                  <a:pos x="1146" y="23"/>
                </a:cxn>
                <a:cxn ang="0">
                  <a:pos x="1391" y="168"/>
                </a:cxn>
                <a:cxn ang="0">
                  <a:pos x="1534" y="366"/>
                </a:cxn>
                <a:cxn ang="0">
                  <a:pos x="1593" y="647"/>
                </a:cxn>
                <a:cxn ang="0">
                  <a:pos x="0" y="647"/>
                </a:cxn>
                <a:cxn ang="0">
                  <a:pos x="51" y="366"/>
                </a:cxn>
                <a:cxn ang="0">
                  <a:pos x="232" y="168"/>
                </a:cxn>
                <a:cxn ang="0">
                  <a:pos x="478" y="23"/>
                </a:cxn>
                <a:cxn ang="0">
                  <a:pos x="812" y="0"/>
                </a:cxn>
                <a:cxn ang="0">
                  <a:pos x="812" y="0"/>
                </a:cxn>
                <a:cxn ang="0">
                  <a:pos x="812" y="0"/>
                </a:cxn>
              </a:cxnLst>
              <a:rect l="0" t="0" r="r" b="b"/>
              <a:pathLst>
                <a:path w="1594" h="648">
                  <a:moveTo>
                    <a:pt x="812" y="0"/>
                  </a:moveTo>
                  <a:lnTo>
                    <a:pt x="1146" y="23"/>
                  </a:lnTo>
                  <a:lnTo>
                    <a:pt x="1391" y="168"/>
                  </a:lnTo>
                  <a:lnTo>
                    <a:pt x="1534" y="366"/>
                  </a:lnTo>
                  <a:lnTo>
                    <a:pt x="1593" y="647"/>
                  </a:lnTo>
                  <a:lnTo>
                    <a:pt x="0" y="647"/>
                  </a:lnTo>
                  <a:lnTo>
                    <a:pt x="51" y="366"/>
                  </a:lnTo>
                  <a:lnTo>
                    <a:pt x="232" y="168"/>
                  </a:lnTo>
                  <a:lnTo>
                    <a:pt x="478" y="23"/>
                  </a:lnTo>
                  <a:lnTo>
                    <a:pt x="812" y="0"/>
                  </a:lnTo>
                  <a:lnTo>
                    <a:pt x="812" y="0"/>
                  </a:lnTo>
                  <a:lnTo>
                    <a:pt x="812" y="0"/>
                  </a:lnTo>
                </a:path>
              </a:pathLst>
            </a:custGeom>
            <a:gradFill rotWithShape="0">
              <a:gsLst>
                <a:gs pos="0">
                  <a:srgbClr val="81572D"/>
                </a:gs>
                <a:gs pos="100000">
                  <a:srgbClr val="663300"/>
                </a:gs>
              </a:gsLst>
              <a:lin ang="10800000" scaled="1"/>
            </a:gradFill>
            <a:ln w="9525">
              <a:noFill/>
              <a:round/>
              <a:headEnd/>
              <a:tailEnd/>
            </a:ln>
            <a:effectLst/>
          </p:spPr>
          <p:txBody>
            <a:bodyPr wrap="none" anchor="ctr"/>
            <a:lstStyle/>
            <a:p>
              <a:endParaRPr lang="es-PA"/>
            </a:p>
          </p:txBody>
        </p:sp>
      </p:grpSp>
      <p:sp>
        <p:nvSpPr>
          <p:cNvPr id="1060" name="Rectangle 36"/>
          <p:cNvSpPr>
            <a:spLocks noGrp="1" noChangeArrowheads="1"/>
          </p:cNvSpPr>
          <p:nvPr>
            <p:ph type="title"/>
          </p:nvPr>
        </p:nvSpPr>
        <p:spPr bwMode="auto">
          <a:xfrm>
            <a:off x="785813" y="587375"/>
            <a:ext cx="9117012" cy="1328738"/>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Pulse para editar el formato del texto de título</a:t>
            </a:r>
          </a:p>
        </p:txBody>
      </p:sp>
      <p:sp>
        <p:nvSpPr>
          <p:cNvPr id="1061" name="Rectangle 37"/>
          <p:cNvSpPr>
            <a:spLocks noGrp="1" noChangeArrowheads="1"/>
          </p:cNvSpPr>
          <p:nvPr>
            <p:ph type="body" idx="1"/>
          </p:nvPr>
        </p:nvSpPr>
        <p:spPr bwMode="auto">
          <a:xfrm>
            <a:off x="785813" y="2101850"/>
            <a:ext cx="9117012" cy="47609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Pulse para editar los formatos del texto del esquema</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a:p>
            <a:pPr lvl="4"/>
            <a:r>
              <a:rPr lang="en-GB" smtClean="0"/>
              <a:t>Octavo nivel del esquema</a:t>
            </a:r>
          </a:p>
          <a:p>
            <a:pPr lvl="4"/>
            <a:r>
              <a:rPr lang="en-GB" smtClean="0"/>
              <a:t>Noveno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58000"/>
        </a:lnSpc>
        <a:spcBef>
          <a:spcPct val="0"/>
        </a:spcBef>
        <a:spcAft>
          <a:spcPct val="0"/>
        </a:spcAft>
        <a:buClr>
          <a:srgbClr val="DBBD71"/>
        </a:buClr>
        <a:buSzPct val="100000"/>
        <a:buFont typeface="Tahoma" pitchFamily="32" charset="0"/>
        <a:defRPr sz="4400">
          <a:solidFill>
            <a:srgbClr val="DBBD71"/>
          </a:solidFill>
          <a:effectLst>
            <a:outerShdw blurRad="38100" dist="38100" dir="2700000" algn="tl">
              <a:srgbClr val="000000"/>
            </a:outerShdw>
          </a:effectLst>
          <a:latin typeface="+mj-lt"/>
          <a:ea typeface="+mj-ea"/>
          <a:cs typeface="+mj-cs"/>
        </a:defRPr>
      </a:lvl1pPr>
      <a:lvl2pPr algn="l" defTabSz="449263" rtl="0" eaLnBrk="0" fontAlgn="base" hangingPunct="0">
        <a:spcBef>
          <a:spcPct val="0"/>
        </a:spcBef>
        <a:spcAft>
          <a:spcPct val="0"/>
        </a:spcAft>
        <a:buClr>
          <a:srgbClr val="DBBD71"/>
        </a:buClr>
        <a:buSzPct val="100000"/>
        <a:buFont typeface="Tahoma" pitchFamily="32" charset="0"/>
        <a:defRPr sz="4400">
          <a:solidFill>
            <a:srgbClr val="000000"/>
          </a:solidFill>
          <a:latin typeface="Times New Roman" charset="0"/>
          <a:ea typeface="Lucida Sans Unicode" charset="0"/>
          <a:cs typeface="Lucida Sans Unicode" charset="0"/>
        </a:defRPr>
      </a:lvl2pPr>
      <a:lvl3pPr algn="l" defTabSz="449263" rtl="0" eaLnBrk="0" fontAlgn="base" hangingPunct="0">
        <a:spcBef>
          <a:spcPct val="0"/>
        </a:spcBef>
        <a:spcAft>
          <a:spcPct val="0"/>
        </a:spcAft>
        <a:buClr>
          <a:srgbClr val="DBBD71"/>
        </a:buClr>
        <a:buSzPct val="100000"/>
        <a:buFont typeface="Tahoma" pitchFamily="32" charset="0"/>
        <a:defRPr sz="4400">
          <a:solidFill>
            <a:srgbClr val="000000"/>
          </a:solidFill>
          <a:latin typeface="Times New Roman" charset="0"/>
          <a:ea typeface="Lucida Sans Unicode" charset="0"/>
          <a:cs typeface="Lucida Sans Unicode" charset="0"/>
        </a:defRPr>
      </a:lvl3pPr>
      <a:lvl4pPr algn="l" defTabSz="449263" rtl="0" eaLnBrk="0" fontAlgn="base" hangingPunct="0">
        <a:spcBef>
          <a:spcPct val="0"/>
        </a:spcBef>
        <a:spcAft>
          <a:spcPct val="0"/>
        </a:spcAft>
        <a:buClr>
          <a:srgbClr val="DBBD71"/>
        </a:buClr>
        <a:buSzPct val="100000"/>
        <a:buFont typeface="Tahoma" pitchFamily="32" charset="0"/>
        <a:defRPr sz="4400">
          <a:solidFill>
            <a:srgbClr val="000000"/>
          </a:solidFill>
          <a:latin typeface="Times New Roman" charset="0"/>
          <a:ea typeface="Lucida Sans Unicode" charset="0"/>
          <a:cs typeface="Lucida Sans Unicode" charset="0"/>
        </a:defRPr>
      </a:lvl4pPr>
      <a:lvl5pPr algn="l" defTabSz="449263" rtl="0" eaLnBrk="0" fontAlgn="base" hangingPunct="0">
        <a:spcBef>
          <a:spcPct val="0"/>
        </a:spcBef>
        <a:spcAft>
          <a:spcPct val="0"/>
        </a:spcAft>
        <a:buClr>
          <a:srgbClr val="DBBD71"/>
        </a:buClr>
        <a:buSzPct val="100000"/>
        <a:buFont typeface="Tahoma" pitchFamily="32" charset="0"/>
        <a:defRPr sz="4400">
          <a:solidFill>
            <a:srgbClr val="000000"/>
          </a:solidFill>
          <a:latin typeface="Times New Roman" charset="0"/>
          <a:ea typeface="Lucida Sans Unicode" charset="0"/>
          <a:cs typeface="Lucida Sans Unicode" charset="0"/>
        </a:defRPr>
      </a:lvl5pPr>
      <a:lvl6pPr marL="457200" algn="l" defTabSz="449263" rtl="0" eaLnBrk="0" fontAlgn="base" hangingPunct="0">
        <a:spcBef>
          <a:spcPct val="0"/>
        </a:spcBef>
        <a:spcAft>
          <a:spcPct val="0"/>
        </a:spcAft>
        <a:buClr>
          <a:srgbClr val="DBBD71"/>
        </a:buClr>
        <a:buSzPct val="100000"/>
        <a:buFont typeface="Tahoma" pitchFamily="32" charset="0"/>
        <a:defRPr sz="4400">
          <a:solidFill>
            <a:srgbClr val="000000"/>
          </a:solidFill>
          <a:latin typeface="Times New Roman" charset="0"/>
          <a:ea typeface="Lucida Sans Unicode" charset="0"/>
          <a:cs typeface="Lucida Sans Unicode" charset="0"/>
        </a:defRPr>
      </a:lvl6pPr>
      <a:lvl7pPr marL="914400" algn="l" defTabSz="449263" rtl="0" eaLnBrk="0" fontAlgn="base" hangingPunct="0">
        <a:spcBef>
          <a:spcPct val="0"/>
        </a:spcBef>
        <a:spcAft>
          <a:spcPct val="0"/>
        </a:spcAft>
        <a:buClr>
          <a:srgbClr val="DBBD71"/>
        </a:buClr>
        <a:buSzPct val="100000"/>
        <a:buFont typeface="Tahoma" pitchFamily="32" charset="0"/>
        <a:defRPr sz="4400">
          <a:solidFill>
            <a:srgbClr val="000000"/>
          </a:solidFill>
          <a:latin typeface="Times New Roman" charset="0"/>
          <a:ea typeface="Lucida Sans Unicode" charset="0"/>
          <a:cs typeface="Lucida Sans Unicode" charset="0"/>
        </a:defRPr>
      </a:lvl7pPr>
      <a:lvl8pPr marL="1371600" algn="l" defTabSz="449263" rtl="0" eaLnBrk="0" fontAlgn="base" hangingPunct="0">
        <a:spcBef>
          <a:spcPct val="0"/>
        </a:spcBef>
        <a:spcAft>
          <a:spcPct val="0"/>
        </a:spcAft>
        <a:buClr>
          <a:srgbClr val="DBBD71"/>
        </a:buClr>
        <a:buSzPct val="100000"/>
        <a:buFont typeface="Tahoma" pitchFamily="32" charset="0"/>
        <a:defRPr sz="4400">
          <a:solidFill>
            <a:srgbClr val="000000"/>
          </a:solidFill>
          <a:latin typeface="Times New Roman" charset="0"/>
          <a:ea typeface="Lucida Sans Unicode" charset="0"/>
          <a:cs typeface="Lucida Sans Unicode" charset="0"/>
        </a:defRPr>
      </a:lvl8pPr>
      <a:lvl9pPr marL="1828800" algn="l" defTabSz="449263" rtl="0" eaLnBrk="0" fontAlgn="base" hangingPunct="0">
        <a:spcBef>
          <a:spcPct val="0"/>
        </a:spcBef>
        <a:spcAft>
          <a:spcPct val="0"/>
        </a:spcAft>
        <a:buClr>
          <a:srgbClr val="DBBD71"/>
        </a:buClr>
        <a:buSzPct val="100000"/>
        <a:buFont typeface="Tahoma" pitchFamily="32" charset="0"/>
        <a:defRPr sz="4400">
          <a:solidFill>
            <a:srgbClr val="000000"/>
          </a:solidFill>
          <a:latin typeface="Times New Roman" charset="0"/>
          <a:ea typeface="Lucida Sans Unicode" charset="0"/>
          <a:cs typeface="Lucida Sans Unicode" charset="0"/>
        </a:defRPr>
      </a:lvl9pPr>
    </p:titleStyle>
    <p:bodyStyle>
      <a:lvl1pPr marL="320675" indent="-320675" algn="l" defTabSz="449263" rtl="0" eaLnBrk="0" fontAlgn="base" hangingPunct="0">
        <a:lnSpc>
          <a:spcPct val="108000"/>
        </a:lnSpc>
        <a:spcBef>
          <a:spcPts val="688"/>
        </a:spcBef>
        <a:spcAft>
          <a:spcPct val="0"/>
        </a:spcAft>
        <a:buClr>
          <a:srgbClr val="FFCC66"/>
        </a:buClr>
        <a:buSzPct val="65000"/>
        <a:buFont typeface="Wingdings" pitchFamily="2" charset="2"/>
        <a:buChar char=""/>
        <a:defRPr sz="3200">
          <a:solidFill>
            <a:srgbClr val="FFFFFF"/>
          </a:solidFill>
          <a:effectLst>
            <a:outerShdw blurRad="38100" dist="38100" dir="2700000" algn="tl">
              <a:srgbClr val="000000"/>
            </a:outerShdw>
          </a:effectLst>
          <a:latin typeface="+mn-lt"/>
          <a:ea typeface="+mn-ea"/>
          <a:cs typeface="+mn-cs"/>
        </a:defRPr>
      </a:lvl1pPr>
      <a:lvl2pPr marL="720725" indent="-263525" algn="l" defTabSz="449263" rtl="0" eaLnBrk="0" fontAlgn="base" hangingPunct="0">
        <a:lnSpc>
          <a:spcPct val="108000"/>
        </a:lnSpc>
        <a:spcBef>
          <a:spcPts val="588"/>
        </a:spcBef>
        <a:spcAft>
          <a:spcPct val="0"/>
        </a:spcAft>
        <a:buClr>
          <a:srgbClr val="FFFFFF"/>
        </a:buClr>
        <a:buSzPct val="65000"/>
        <a:buFont typeface="Wingdings" pitchFamily="2" charset="2"/>
        <a:buChar char=""/>
        <a:defRPr sz="2800">
          <a:solidFill>
            <a:srgbClr val="FFFFFF"/>
          </a:solidFill>
          <a:effectLst>
            <a:outerShdw blurRad="38100" dist="38100" dir="2700000" algn="tl">
              <a:srgbClr val="000000"/>
            </a:outerShdw>
          </a:effectLst>
          <a:latin typeface="+mn-lt"/>
          <a:ea typeface="+mn-ea"/>
          <a:cs typeface="+mn-cs"/>
        </a:defRPr>
      </a:lvl2pPr>
      <a:lvl3pPr marL="1143000" indent="-228600" algn="l" defTabSz="449263" rtl="0" eaLnBrk="0" fontAlgn="base" hangingPunct="0">
        <a:lnSpc>
          <a:spcPct val="108000"/>
        </a:lnSpc>
        <a:spcBef>
          <a:spcPts val="500"/>
        </a:spcBef>
        <a:spcAft>
          <a:spcPct val="0"/>
        </a:spcAft>
        <a:buClr>
          <a:srgbClr val="808000"/>
        </a:buClr>
        <a:buSzPct val="65000"/>
        <a:buFont typeface="Wingdings" pitchFamily="2" charset="2"/>
        <a:buChar char=""/>
        <a:defRPr sz="2400">
          <a:solidFill>
            <a:srgbClr val="FFFFFF"/>
          </a:solidFill>
          <a:effectLst>
            <a:outerShdw blurRad="38100" dist="38100" dir="2700000" algn="tl">
              <a:srgbClr val="000000"/>
            </a:outerShdw>
          </a:effectLst>
          <a:latin typeface="+mn-lt"/>
          <a:ea typeface="+mn-ea"/>
          <a:cs typeface="+mn-cs"/>
        </a:defRPr>
      </a:lvl3pPr>
      <a:lvl4pPr marL="1600200" indent="-228600" algn="l" defTabSz="449263" rtl="0" eaLnBrk="0" fontAlgn="base" hangingPunct="0">
        <a:lnSpc>
          <a:spcPct val="108000"/>
        </a:lnSpc>
        <a:spcBef>
          <a:spcPts val="400"/>
        </a:spcBef>
        <a:spcAft>
          <a:spcPct val="0"/>
        </a:spcAft>
        <a:buClr>
          <a:srgbClr val="FFFFFF"/>
        </a:buClr>
        <a:buSzPct val="65000"/>
        <a:buFont typeface="Wingdings" pitchFamily="2" charset="2"/>
        <a:buChar char=""/>
        <a:defRPr sz="2000">
          <a:solidFill>
            <a:srgbClr val="FFFFFF"/>
          </a:solidFill>
          <a:effectLst>
            <a:outerShdw blurRad="38100" dist="38100" dir="2700000" algn="tl">
              <a:srgbClr val="000000"/>
            </a:outerShdw>
          </a:effectLst>
          <a:latin typeface="+mn-lt"/>
          <a:ea typeface="+mn-ea"/>
          <a:cs typeface="+mn-cs"/>
        </a:defRPr>
      </a:lvl4pPr>
      <a:lvl5pPr marL="2057400" indent="-228600" algn="l" defTabSz="449263" rtl="0" eaLnBrk="0" fontAlgn="base" hangingPunct="0">
        <a:lnSpc>
          <a:spcPct val="108000"/>
        </a:lnSpc>
        <a:spcBef>
          <a:spcPts val="400"/>
        </a:spcBef>
        <a:spcAft>
          <a:spcPct val="0"/>
        </a:spcAft>
        <a:buClr>
          <a:srgbClr val="FFFFFF"/>
        </a:buClr>
        <a:buSzPct val="65000"/>
        <a:buFont typeface="Wingdings" pitchFamily="2" charset="2"/>
        <a:buChar char=""/>
        <a:defRPr sz="2000">
          <a:solidFill>
            <a:srgbClr val="FFFFFF"/>
          </a:solidFill>
          <a:effectLst>
            <a:outerShdw blurRad="38100" dist="38100" dir="2700000" algn="tl">
              <a:srgbClr val="000000"/>
            </a:outerShdw>
          </a:effectLst>
          <a:latin typeface="+mn-lt"/>
          <a:ea typeface="+mn-ea"/>
          <a:cs typeface="+mn-cs"/>
        </a:defRPr>
      </a:lvl5pPr>
      <a:lvl6pPr marL="2514600" indent="-228600" algn="l" defTabSz="449263" rtl="0" eaLnBrk="0" fontAlgn="base" hangingPunct="0">
        <a:lnSpc>
          <a:spcPct val="108000"/>
        </a:lnSpc>
        <a:spcBef>
          <a:spcPts val="400"/>
        </a:spcBef>
        <a:spcAft>
          <a:spcPct val="0"/>
        </a:spcAft>
        <a:buClr>
          <a:srgbClr val="FFFFFF"/>
        </a:buClr>
        <a:buSzPct val="65000"/>
        <a:buFont typeface="Wingdings" pitchFamily="2" charset="2"/>
        <a:buChar char=""/>
        <a:defRPr sz="2000">
          <a:solidFill>
            <a:srgbClr val="FFFFFF"/>
          </a:solidFill>
          <a:effectLst>
            <a:outerShdw blurRad="38100" dist="38100" dir="2700000" algn="tl">
              <a:srgbClr val="000000"/>
            </a:outerShdw>
          </a:effectLst>
          <a:latin typeface="+mn-lt"/>
          <a:ea typeface="+mn-ea"/>
          <a:cs typeface="+mn-cs"/>
        </a:defRPr>
      </a:lvl6pPr>
      <a:lvl7pPr marL="2971800" indent="-228600" algn="l" defTabSz="449263" rtl="0" eaLnBrk="0" fontAlgn="base" hangingPunct="0">
        <a:lnSpc>
          <a:spcPct val="108000"/>
        </a:lnSpc>
        <a:spcBef>
          <a:spcPts val="400"/>
        </a:spcBef>
        <a:spcAft>
          <a:spcPct val="0"/>
        </a:spcAft>
        <a:buClr>
          <a:srgbClr val="FFFFFF"/>
        </a:buClr>
        <a:buSzPct val="65000"/>
        <a:buFont typeface="Wingdings" pitchFamily="2" charset="2"/>
        <a:buChar char=""/>
        <a:defRPr sz="2000">
          <a:solidFill>
            <a:srgbClr val="FFFFFF"/>
          </a:solidFill>
          <a:effectLst>
            <a:outerShdw blurRad="38100" dist="38100" dir="2700000" algn="tl">
              <a:srgbClr val="000000"/>
            </a:outerShdw>
          </a:effectLst>
          <a:latin typeface="+mn-lt"/>
          <a:ea typeface="+mn-ea"/>
          <a:cs typeface="+mn-cs"/>
        </a:defRPr>
      </a:lvl7pPr>
      <a:lvl8pPr marL="3429000" indent="-228600" algn="l" defTabSz="449263" rtl="0" eaLnBrk="0" fontAlgn="base" hangingPunct="0">
        <a:lnSpc>
          <a:spcPct val="108000"/>
        </a:lnSpc>
        <a:spcBef>
          <a:spcPts val="400"/>
        </a:spcBef>
        <a:spcAft>
          <a:spcPct val="0"/>
        </a:spcAft>
        <a:buClr>
          <a:srgbClr val="FFFFFF"/>
        </a:buClr>
        <a:buSzPct val="65000"/>
        <a:buFont typeface="Wingdings" pitchFamily="2" charset="2"/>
        <a:buChar char=""/>
        <a:defRPr sz="2000">
          <a:solidFill>
            <a:srgbClr val="FFFFFF"/>
          </a:solidFill>
          <a:effectLst>
            <a:outerShdw blurRad="38100" dist="38100" dir="2700000" algn="tl">
              <a:srgbClr val="000000"/>
            </a:outerShdw>
          </a:effectLst>
          <a:latin typeface="+mn-lt"/>
          <a:ea typeface="+mn-ea"/>
          <a:cs typeface="+mn-cs"/>
        </a:defRPr>
      </a:lvl8pPr>
      <a:lvl9pPr marL="3886200" indent="-228600" algn="l" defTabSz="449263" rtl="0" eaLnBrk="0" fontAlgn="base" hangingPunct="0">
        <a:lnSpc>
          <a:spcPct val="108000"/>
        </a:lnSpc>
        <a:spcBef>
          <a:spcPts val="400"/>
        </a:spcBef>
        <a:spcAft>
          <a:spcPct val="0"/>
        </a:spcAft>
        <a:buClr>
          <a:srgbClr val="FFFFFF"/>
        </a:buClr>
        <a:buSzPct val="65000"/>
        <a:buFont typeface="Wingdings" pitchFamily="2" charset="2"/>
        <a:buChar char=""/>
        <a:defRPr sz="2000">
          <a:solidFill>
            <a:srgbClr val="FFFFFF"/>
          </a:solidFill>
          <a:effectLst>
            <a:outerShdw blurRad="38100" dist="38100" dir="2700000" algn="tl">
              <a:srgbClr val="000000"/>
            </a:outerShdw>
          </a:effectLst>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66763" y="2081213"/>
            <a:ext cx="9129712" cy="1530350"/>
          </a:xfrm>
          <a:ln/>
        </p:spPr>
        <p:txBody>
          <a:bodyPr>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a:t>DESARROLLO DE LA JURISPRUDENCIA DE COMPETENCIA EN PANAMÁ</a:t>
            </a:r>
          </a:p>
        </p:txBody>
      </p:sp>
      <p:sp>
        <p:nvSpPr>
          <p:cNvPr id="3074" name="Rectangle 2"/>
          <p:cNvSpPr>
            <a:spLocks noGrp="1" noChangeArrowheads="1"/>
          </p:cNvSpPr>
          <p:nvPr>
            <p:ph type="body" idx="1"/>
          </p:nvPr>
        </p:nvSpPr>
        <p:spPr>
          <a:xfrm>
            <a:off x="4927600" y="3186113"/>
            <a:ext cx="4987925" cy="2665412"/>
          </a:xfrm>
          <a:ln/>
        </p:spPr>
        <p:txBody>
          <a:bodyPr>
            <a:spAutoFit/>
          </a:bodyPr>
          <a:lstStyle/>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a:p>
          <a:p>
            <a:pPr lvl="2" algn="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b="1" i="1"/>
              <a:t>Por: Luis A. Camargo V.</a:t>
            </a:r>
          </a:p>
        </p:txBody>
      </p:sp>
    </p:spTree>
  </p:cSld>
  <p:clrMapOvr>
    <a:masterClrMapping/>
  </p:clrMapOvr>
  <p:transition spd="med">
    <p:wipe dir="r"/>
    <p:sndAc>
      <p:stSnd>
        <p:snd r:embed="rId3" name="apert.wav"/>
      </p:stSnd>
    </p:sndAc>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785813" y="587375"/>
            <a:ext cx="9120187" cy="1333500"/>
          </a:xfrm>
          <a:ln/>
        </p:spPr>
        <p:txBody>
          <a:bodyPr>
            <a:spAutoFit/>
          </a:bodyPr>
          <a:lstStyle/>
          <a:p>
            <a:pPr>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Jurisprudencia</a:t>
            </a:r>
          </a:p>
        </p:txBody>
      </p:sp>
      <p:sp>
        <p:nvSpPr>
          <p:cNvPr id="12290" name="Rectangle 2"/>
          <p:cNvSpPr>
            <a:spLocks noGrp="1" noChangeArrowheads="1"/>
          </p:cNvSpPr>
          <p:nvPr>
            <p:ph type="body" idx="1"/>
          </p:nvPr>
        </p:nvSpPr>
        <p:spPr>
          <a:xfrm>
            <a:off x="785813" y="2101850"/>
            <a:ext cx="9120187" cy="5395913"/>
          </a:xfrm>
          <a:ln/>
        </p:spPr>
        <p:txBody>
          <a:bodyPr>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a:t>UNIÓN NACIONAL DE CONSUMIDORES Y USUARIOS DE LA REPÚBLICA DE PANAMÁ (UN.CU.RE.PA.) -VS- PETROLERA NACIONAL, S.A.; THE SHELL COMPANY (W.I.) LIMITED; COMPAÑÍA TEXACO DE PANAMÁ, S.A.; ESSO STANDARD OIL, S.A. Y PETROLEOS DELTA, S.A. (3 de julio de 2007).</a:t>
            </a:r>
          </a:p>
          <a:p>
            <a:pPr>
              <a:lnSpc>
                <a:spcPct val="102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a:p>
          <a:p>
            <a:pPr>
              <a:lnSpc>
                <a:spcPct val="103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400"/>
              <a:t>Práctica acusada: acuerdo de precios, mediante un comunicado conjunto.</a:t>
            </a:r>
          </a:p>
          <a:p>
            <a:pPr marL="722313" lvl="1" indent="-265113">
              <a:lnSpc>
                <a:spcPct val="103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400"/>
              <a:t>“Las compañías distribuidoras de combustible aceptaron desarrollar los cambios y ajustes necesarios para equiparar los precios del combustible de Colón para que tengan ajustes similares a los precios competitivos de la ciudad de Panamá, siguiendo mecanismos de libre mercado”.</a:t>
            </a:r>
          </a:p>
          <a:p>
            <a:pPr>
              <a:lnSpc>
                <a:spcPct val="102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400"/>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785813" y="587375"/>
            <a:ext cx="9120187" cy="1333500"/>
          </a:xfrm>
          <a:ln/>
        </p:spPr>
        <p:txBody>
          <a:bodyPr>
            <a:spAutoFit/>
          </a:bodyPr>
          <a:lstStyle/>
          <a:p>
            <a:pPr algn="l">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Continuación...</a:t>
            </a:r>
          </a:p>
        </p:txBody>
      </p:sp>
      <p:sp>
        <p:nvSpPr>
          <p:cNvPr id="13314" name="Rectangle 2"/>
          <p:cNvSpPr>
            <a:spLocks noGrp="1" noChangeArrowheads="1"/>
          </p:cNvSpPr>
          <p:nvPr>
            <p:ph type="body" idx="1"/>
          </p:nvPr>
        </p:nvSpPr>
        <p:spPr>
          <a:xfrm>
            <a:off x="785813" y="2101850"/>
            <a:ext cx="9120187" cy="4764088"/>
          </a:xfrm>
          <a:ln/>
        </p:spPr>
        <p:txBody>
          <a:bodyPr>
            <a:spAutoFit/>
          </a:bodyPr>
          <a:lstStyle/>
          <a:p>
            <a:pPr marL="322263" indent="-322263">
              <a:lnSpc>
                <a:spcPct val="102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r>
              <a:rPr lang="en-GB"/>
              <a:t>No se presentaron otros elementos de pruebas.</a:t>
            </a:r>
          </a:p>
          <a:p>
            <a:pPr marL="322263" indent="-322263">
              <a:lnSpc>
                <a:spcPct val="104000"/>
              </a:lnSpc>
              <a:buFont typeface="Wingdings" pitchFamily="2"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endParaRPr lang="en-GB"/>
          </a:p>
          <a:p>
            <a:pPr marL="322263" indent="-322263">
              <a:lnSpc>
                <a:spcPct val="104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r>
              <a:rPr lang="en-GB"/>
              <a:t>No se consideró la existencia de la práctica restrictiva.</a:t>
            </a:r>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785813" y="288925"/>
            <a:ext cx="9120187" cy="1333500"/>
          </a:xfrm>
          <a:ln/>
        </p:spPr>
        <p:txBody>
          <a:bodyPr>
            <a:spAutoFit/>
          </a:bodyPr>
          <a:lstStyle/>
          <a:p>
            <a:pPr>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Jurisprudencia</a:t>
            </a:r>
          </a:p>
        </p:txBody>
      </p:sp>
      <p:sp>
        <p:nvSpPr>
          <p:cNvPr id="14338" name="Rectangle 2"/>
          <p:cNvSpPr>
            <a:spLocks noGrp="1" noChangeArrowheads="1"/>
          </p:cNvSpPr>
          <p:nvPr>
            <p:ph type="body" idx="1"/>
          </p:nvPr>
        </p:nvSpPr>
        <p:spPr>
          <a:xfrm>
            <a:off x="785813" y="1892300"/>
            <a:ext cx="9120187" cy="5153025"/>
          </a:xfrm>
          <a:ln/>
        </p:spPr>
        <p:txBody>
          <a:bodyPr>
            <a:spAutoFit/>
          </a:bodyPr>
          <a:lstStyle/>
          <a:p>
            <a:pPr marL="322263" indent="-322263">
              <a:lnSpc>
                <a:spcPct val="101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r>
              <a:rPr lang="en-GB" sz="2400"/>
              <a:t>COMISIÓN DE LIBRE COMPETENCIA Y ASUNTOS DEL CONSUMIDOR (CLICAC) -VS- MACELLO, S.A., PRODUCTOS SONAEÑOS, S.A., SERVICIOS DE CARNES PANAMÁ, S.A. (SERVICARNES), CARNES DE COCLE, S.A. Y CASA DE LA CARNE, S.A. (3 de febrero de 2005).</a:t>
            </a:r>
          </a:p>
          <a:p>
            <a:pPr marL="322263" indent="-322263">
              <a:lnSpc>
                <a:spcPct val="103000"/>
              </a:lnSpc>
              <a:buFont typeface="Wingdings" pitchFamily="2"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endParaRPr lang="en-GB" sz="2400"/>
          </a:p>
          <a:p>
            <a:pPr marL="322263" indent="-322263">
              <a:lnSpc>
                <a:spcPct val="104000"/>
              </a:lnSpc>
              <a:buFont typeface="Wingdings" pitchFamily="2"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r>
              <a:rPr lang="en-GB" sz="2400"/>
              <a:t>Práctica acusada: Sugerencia de banda de precios a través de comunicados.</a:t>
            </a:r>
          </a:p>
          <a:p>
            <a:pPr marL="322263" indent="-322263">
              <a:lnSpc>
                <a:spcPct val="104000"/>
              </a:lnSpc>
              <a:buFont typeface="Wingdings" pitchFamily="2"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r>
              <a:rPr lang="en-GB" sz="2400"/>
              <a:t>En un primer comunicado el Secretario Ejecutivo de Anagan utilizó la frase “nosotros podemos probar con cheques y facturas concretas que estamos pagando...”, lo que comprobó un conocimiento de los precios de compras de cada una de las empresas y sus competidores.</a:t>
            </a:r>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85725" y="0"/>
            <a:ext cx="9120188" cy="1333500"/>
          </a:xfrm>
          <a:ln/>
        </p:spPr>
        <p:txBody>
          <a:bodyPr>
            <a:spAutoFit/>
          </a:bodyPr>
          <a:lstStyle/>
          <a:p>
            <a:pPr algn="l">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Continuación...</a:t>
            </a:r>
          </a:p>
        </p:txBody>
      </p:sp>
      <p:sp>
        <p:nvSpPr>
          <p:cNvPr id="15362" name="Rectangle 2"/>
          <p:cNvSpPr>
            <a:spLocks noGrp="1" noChangeArrowheads="1"/>
          </p:cNvSpPr>
          <p:nvPr>
            <p:ph type="body" idx="1"/>
          </p:nvPr>
        </p:nvSpPr>
        <p:spPr>
          <a:xfrm>
            <a:off x="268288" y="1238250"/>
            <a:ext cx="10164762" cy="5659438"/>
          </a:xfrm>
          <a:ln/>
        </p:spPr>
        <p:txBody>
          <a:bodyPr>
            <a:spAutoFit/>
          </a:bodyPr>
          <a:lstStyle/>
          <a:p>
            <a:pPr marL="722313" indent="-265113">
              <a:lnSpc>
                <a:spcPct val="102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 pos="9410700" algn="l"/>
                <a:tab pos="10134600" algn="l"/>
              </a:tabLst>
            </a:pPr>
            <a:r>
              <a:rPr lang="en-GB" sz="2700"/>
              <a:t>En un segundo comunicado la Asociación Nacional de Mataderos informa, cuales son los precios de los cortes de carne, como fueron ajustados en el tiempo, lo que permitió corregir el intercambio de información referente a los precios y la forma que se utilizaba para fijarlos, por vía de indicios a través de reuniones, conversaciones, acuerdos, etc.</a:t>
            </a:r>
          </a:p>
          <a:p>
            <a:pPr marL="722313" lvl="1" indent="-265113">
              <a:lnSpc>
                <a:spcPct val="104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 pos="9410700" algn="l"/>
                <a:tab pos="10134600" algn="l"/>
              </a:tabLst>
            </a:pPr>
            <a:endParaRPr lang="en-GB" sz="2700"/>
          </a:p>
          <a:p>
            <a:pPr marL="722313" lvl="1" indent="-265113">
              <a:lnSpc>
                <a:spcPct val="104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 pos="9410700" algn="l"/>
                <a:tab pos="10134600" algn="l"/>
              </a:tabLst>
            </a:pPr>
            <a:r>
              <a:rPr lang="en-GB" sz="2700"/>
              <a:t>En el último comunicado se sugirieron los precios de ventas al público de siete cortes de carnes por la sociedades demandadas, lo que en principio fue un intercambio de información entre agentes económicos competidores se convirtió en un acuerdo de precios a través de “precios sugeridos para la venta de carne al público”</a:t>
            </a:r>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815975" y="96838"/>
            <a:ext cx="9120188" cy="1333500"/>
          </a:xfrm>
          <a:ln/>
        </p:spPr>
        <p:txBody>
          <a:bodyPr>
            <a:spAutoFit/>
          </a:bodyPr>
          <a:lstStyle/>
          <a:p>
            <a:pPr>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Jurisprudencia</a:t>
            </a:r>
          </a:p>
        </p:txBody>
      </p:sp>
      <p:sp>
        <p:nvSpPr>
          <p:cNvPr id="16386" name="Rectangle 2"/>
          <p:cNvSpPr>
            <a:spLocks noGrp="1" noChangeArrowheads="1"/>
          </p:cNvSpPr>
          <p:nvPr>
            <p:ph type="body" idx="1"/>
          </p:nvPr>
        </p:nvSpPr>
        <p:spPr>
          <a:xfrm>
            <a:off x="785813" y="1446213"/>
            <a:ext cx="9120187" cy="6345237"/>
          </a:xfrm>
          <a:ln/>
        </p:spPr>
        <p:txBody>
          <a:bodyPr>
            <a:spAutoFit/>
          </a:bodyPr>
          <a:lstStyle/>
          <a:p>
            <a:pPr marL="322263" indent="-322263">
              <a:lnSpc>
                <a:spcPct val="101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r>
              <a:rPr lang="en-GB" sz="2400"/>
              <a:t>COMISIÓN DE LIBRE COMPETENCIA Y ASUNTOS DEL CONSUMIDOR (CLICAC) -VS- ACETI-OXIGENO, S.A. Y DISTRIBUIDORA DE GASES INDUSTRIALES, S.A. (28 de marzo de 2008).</a:t>
            </a:r>
          </a:p>
          <a:p>
            <a:pPr marL="322263" indent="-322263">
              <a:lnSpc>
                <a:spcPct val="103000"/>
              </a:lnSpc>
              <a:buFont typeface="Wingdings" pitchFamily="2"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endParaRPr lang="en-GB" sz="2400"/>
          </a:p>
          <a:p>
            <a:pPr marL="322263" indent="-322263">
              <a:lnSpc>
                <a:spcPct val="103000"/>
              </a:lnSpc>
              <a:buFont typeface="Wingdings" pitchFamily="2"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r>
              <a:rPr lang="en-GB" sz="2400"/>
              <a:t>Se comprobó que las demandadas eran competidoras en el mercado de oxígeno médico, y que habían utilizado un mismo patron de comportamiento utilizando las estrategias de ofertar precios en forma cruzada entre los tanques pequeños, pero fijando valores de mercado en tanques de 200 pies cúbicos a fin de amortiguar el valor por renglón o provincia.</a:t>
            </a:r>
          </a:p>
          <a:p>
            <a:pPr marL="322263" indent="-322263">
              <a:lnSpc>
                <a:spcPct val="103000"/>
              </a:lnSpc>
              <a:buFont typeface="Wingdings" pitchFamily="2"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r>
              <a:rPr lang="en-GB" sz="2400"/>
              <a:t>Se estableció que no existía justificación en términos empresariales  y de estructura de mercado que demostrará la conveniencia de cada sociedad demandada de ofertar de la manera en que se presentaron las propuestas.</a:t>
            </a:r>
          </a:p>
          <a:p>
            <a:pPr marL="322263" indent="-322263">
              <a:lnSpc>
                <a:spcPct val="103000"/>
              </a:lnSpc>
              <a:buFont typeface="Wingdings" pitchFamily="2"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pPr>
            <a:endParaRPr lang="en-GB" sz="2400"/>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785813" y="304800"/>
            <a:ext cx="9120187" cy="1333500"/>
          </a:xfrm>
          <a:ln/>
        </p:spPr>
        <p:txBody>
          <a:bodyPr>
            <a:spAutoFit/>
          </a:bodyPr>
          <a:lstStyle/>
          <a:p>
            <a:pPr algn="l">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Continuación...</a:t>
            </a:r>
          </a:p>
        </p:txBody>
      </p:sp>
      <p:sp>
        <p:nvSpPr>
          <p:cNvPr id="17410" name="Rectangle 2"/>
          <p:cNvSpPr>
            <a:spLocks noGrp="1" noChangeArrowheads="1"/>
          </p:cNvSpPr>
          <p:nvPr>
            <p:ph type="body" idx="1"/>
          </p:nvPr>
        </p:nvSpPr>
        <p:spPr>
          <a:xfrm>
            <a:off x="727075" y="1863725"/>
            <a:ext cx="9120188" cy="5319713"/>
          </a:xfrm>
          <a:ln/>
        </p:spPr>
        <p:txBody>
          <a:bodyPr>
            <a:spAutoFit/>
          </a:bodyPr>
          <a:lstStyle/>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600"/>
              <a:t>También se estableció que las probabilidades de coincidencias  en el sistema de oferta cruzada y alternativa de la técnica de un centavo era estadísticamente hablando ínfima (pruebas periciales)</a:t>
            </a:r>
          </a:p>
          <a:p>
            <a:pPr>
              <a:lnSpc>
                <a:spcPct val="107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600"/>
          </a:p>
          <a:p>
            <a:pPr>
              <a:lnSpc>
                <a:spcPct val="107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600"/>
              <a:t>También se comprobó la realización de conversaciones sostenida entre ambas empresas, que infieren la concertación de posturas que favorecieran a ambas sociedades proponentes para repartirse el mercado ofertado en la licitación de oxígeno médico de la Caja de Seguro Social (indicios).</a:t>
            </a:r>
          </a:p>
          <a:p>
            <a:pPr>
              <a:lnSpc>
                <a:spcPct val="107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600"/>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904875" y="200025"/>
            <a:ext cx="9129713" cy="1341438"/>
          </a:xfrm>
          <a:ln/>
        </p:spPr>
        <p:txBody>
          <a:bodyPr>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Sentencias emitidas en segunda instancia (1997-2010)</a:t>
            </a:r>
          </a:p>
        </p:txBody>
      </p:sp>
      <p:sp>
        <p:nvSpPr>
          <p:cNvPr id="18434" name="Rectangle 2"/>
          <p:cNvSpPr>
            <a:spLocks noGrp="1" noChangeArrowheads="1"/>
          </p:cNvSpPr>
          <p:nvPr>
            <p:ph type="body" idx="1"/>
          </p:nvPr>
        </p:nvSpPr>
        <p:spPr>
          <a:xfrm>
            <a:off x="815975" y="1905000"/>
            <a:ext cx="9129713" cy="5260975"/>
          </a:xfrm>
          <a:ln/>
        </p:spPr>
        <p:txBody>
          <a:bodyPr>
            <a:spAutoFit/>
          </a:bodyPr>
          <a:lstStyle/>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b="1"/>
              <a:t>Prácticas Monopolísticas relativas demandadas:</a:t>
            </a:r>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b="1"/>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a:t>5. UNIÓN NACIONAL DE CONSUMIDORES Y USUARIOS DE LA REPÚBLICA DE PANAMÁ (UN.CU.RE.PA.) -VS- ASOCIACIÓN PANAMEÑA DE CRÉDITO. (17 de julio de 2003).</a:t>
            </a:r>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a:t>6.	RAIZA KATIANA ROYO -VS- MEDIA WOLD CORP. (31 de octubre de 2007).	</a:t>
            </a:r>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a:t>8.	SERVICIOS Y ESTACIÓN DELTA, S.A. -VS- PETRÓLEOS DELTA, S.A. (18 de noviembre de 2008).</a:t>
            </a:r>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a:t>9.	VIRNA J. AYALA F. -VS- CABLE ONDA, S.A. (12 de agosto de 2009).</a:t>
            </a:r>
          </a:p>
        </p:txBody>
      </p:sp>
    </p:spTree>
  </p:cSld>
  <p:clrMapOvr>
    <a:masterClrMapping/>
  </p:clrMapOvr>
  <p:transition spd="med">
    <p:wipe dir="r"/>
    <p:sndAc>
      <p:stSnd>
        <p:snd r:embed="rId3" name="apert.wav"/>
      </p:stSnd>
    </p:sndAc>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755650" y="171450"/>
            <a:ext cx="9120188" cy="1333500"/>
          </a:xfrm>
          <a:ln/>
        </p:spPr>
        <p:txBody>
          <a:bodyPr>
            <a:spAutoFit/>
          </a:bodyPr>
          <a:lstStyle/>
          <a:p>
            <a:pPr>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Jurisprudencia</a:t>
            </a:r>
          </a:p>
        </p:txBody>
      </p:sp>
      <p:sp>
        <p:nvSpPr>
          <p:cNvPr id="19458" name="Rectangle 2"/>
          <p:cNvSpPr>
            <a:spLocks noGrp="1" noChangeArrowheads="1"/>
          </p:cNvSpPr>
          <p:nvPr>
            <p:ph type="body" idx="1"/>
          </p:nvPr>
        </p:nvSpPr>
        <p:spPr>
          <a:xfrm>
            <a:off x="785813" y="1700213"/>
            <a:ext cx="9120187" cy="5303837"/>
          </a:xfrm>
          <a:ln/>
        </p:spPr>
        <p:txBody>
          <a:bodyPr>
            <a:spAutoFit/>
          </a:bodyPr>
          <a:lstStyle/>
          <a:p>
            <a:pPr>
              <a:lnSpc>
                <a:spcPct val="101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400"/>
              <a:t>Proceso declarativo de concentración económica  propuesto por UNIÓN NACIONAL DE CONSUMIDORES DE LA REPÚBLICA DE PANAMÁ (UN.CU.RE.PA.) -VS- RICARDO PÉREZ, S.A. (5 de mayo de 1999).</a:t>
            </a:r>
          </a:p>
          <a:p>
            <a:pPr>
              <a:lnSpc>
                <a:spcPct val="107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400"/>
          </a:p>
          <a:p>
            <a:pPr>
              <a:lnSpc>
                <a:spcPct val="107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400"/>
              <a:t>No se accedió a las declaraciones solicitadas </a:t>
            </a:r>
          </a:p>
          <a:p>
            <a:pPr>
              <a:lnSpc>
                <a:spcPct val="107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400"/>
              <a:t>Se determinó que la adquisición del control de los activos de la empresa Transporte y Equipo, S.A. por la empresa Ricardo Pérez, S.A., constituye un acto de concentración económica permitida por la ley, porque no disminuye, no restringe, no daña, ni impide de manera irrazonable la libre competencia, ni la libre concurrencia en los mercados pertinentes de autos y repuestos.</a:t>
            </a:r>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Group 1"/>
          <p:cNvGrpSpPr>
            <a:grpSpLocks/>
          </p:cNvGrpSpPr>
          <p:nvPr/>
        </p:nvGrpSpPr>
        <p:grpSpPr bwMode="auto">
          <a:xfrm>
            <a:off x="1808163" y="2124075"/>
            <a:ext cx="6981825" cy="3148013"/>
            <a:chOff x="1139" y="1338"/>
            <a:chExt cx="4398" cy="1983"/>
          </a:xfrm>
        </p:grpSpPr>
        <p:sp>
          <p:nvSpPr>
            <p:cNvPr id="20482" name="Freeform 2"/>
            <p:cNvSpPr>
              <a:spLocks noChangeArrowheads="1"/>
            </p:cNvSpPr>
            <p:nvPr/>
          </p:nvSpPr>
          <p:spPr bwMode="auto">
            <a:xfrm>
              <a:off x="1139" y="1786"/>
              <a:ext cx="115" cy="1536"/>
            </a:xfrm>
            <a:custGeom>
              <a:avLst/>
              <a:gdLst/>
              <a:ahLst/>
              <a:cxnLst>
                <a:cxn ang="0">
                  <a:pos x="391" y="1675"/>
                </a:cxn>
                <a:cxn ang="0">
                  <a:pos x="511" y="5262"/>
                </a:cxn>
                <a:cxn ang="0">
                  <a:pos x="511" y="6778"/>
                </a:cxn>
                <a:cxn ang="0">
                  <a:pos x="0" y="6778"/>
                </a:cxn>
                <a:cxn ang="0">
                  <a:pos x="0" y="5262"/>
                </a:cxn>
                <a:cxn ang="0">
                  <a:pos x="104" y="1675"/>
                </a:cxn>
                <a:cxn ang="0">
                  <a:pos x="391" y="1675"/>
                </a:cxn>
                <a:cxn ang="0">
                  <a:pos x="391" y="1675"/>
                </a:cxn>
                <a:cxn ang="0">
                  <a:pos x="391" y="1675"/>
                </a:cxn>
                <a:cxn ang="0">
                  <a:pos x="391" y="1675"/>
                </a:cxn>
                <a:cxn ang="0">
                  <a:pos x="391" y="1675"/>
                </a:cxn>
                <a:cxn ang="0">
                  <a:pos x="391" y="1675"/>
                </a:cxn>
                <a:cxn ang="0">
                  <a:pos x="391" y="1675"/>
                </a:cxn>
                <a:cxn ang="0">
                  <a:pos x="503" y="0"/>
                </a:cxn>
                <a:cxn ang="0">
                  <a:pos x="503" y="932"/>
                </a:cxn>
                <a:cxn ang="0">
                  <a:pos x="4" y="932"/>
                </a:cxn>
                <a:cxn ang="0">
                  <a:pos x="4" y="0"/>
                </a:cxn>
                <a:cxn ang="0">
                  <a:pos x="503" y="0"/>
                </a:cxn>
                <a:cxn ang="0">
                  <a:pos x="503" y="0"/>
                </a:cxn>
                <a:cxn ang="0">
                  <a:pos x="503" y="0"/>
                </a:cxn>
                <a:cxn ang="0">
                  <a:pos x="503" y="0"/>
                </a:cxn>
                <a:cxn ang="0">
                  <a:pos x="503" y="0"/>
                </a:cxn>
                <a:cxn ang="0">
                  <a:pos x="503" y="0"/>
                </a:cxn>
                <a:cxn ang="0">
                  <a:pos x="503" y="0"/>
                </a:cxn>
              </a:cxnLst>
              <a:rect l="0" t="0" r="r" b="b"/>
              <a:pathLst>
                <a:path w="512" h="6779">
                  <a:moveTo>
                    <a:pt x="391" y="1675"/>
                  </a:moveTo>
                  <a:lnTo>
                    <a:pt x="511" y="5262"/>
                  </a:lnTo>
                  <a:lnTo>
                    <a:pt x="511" y="6778"/>
                  </a:lnTo>
                  <a:lnTo>
                    <a:pt x="0" y="6778"/>
                  </a:lnTo>
                  <a:lnTo>
                    <a:pt x="0" y="5262"/>
                  </a:lnTo>
                  <a:lnTo>
                    <a:pt x="104" y="1675"/>
                  </a:lnTo>
                  <a:lnTo>
                    <a:pt x="391" y="1675"/>
                  </a:lnTo>
                  <a:lnTo>
                    <a:pt x="391" y="1675"/>
                  </a:lnTo>
                  <a:lnTo>
                    <a:pt x="391" y="1675"/>
                  </a:lnTo>
                  <a:lnTo>
                    <a:pt x="391" y="1675"/>
                  </a:lnTo>
                  <a:lnTo>
                    <a:pt x="391" y="1675"/>
                  </a:lnTo>
                  <a:lnTo>
                    <a:pt x="391" y="1675"/>
                  </a:lnTo>
                  <a:lnTo>
                    <a:pt x="391" y="1675"/>
                  </a:lnTo>
                  <a:close/>
                  <a:moveTo>
                    <a:pt x="503" y="0"/>
                  </a:moveTo>
                  <a:lnTo>
                    <a:pt x="503" y="932"/>
                  </a:lnTo>
                  <a:lnTo>
                    <a:pt x="4" y="932"/>
                  </a:lnTo>
                  <a:lnTo>
                    <a:pt x="4" y="0"/>
                  </a:lnTo>
                  <a:lnTo>
                    <a:pt x="503" y="0"/>
                  </a:lnTo>
                  <a:lnTo>
                    <a:pt x="503" y="0"/>
                  </a:lnTo>
                  <a:lnTo>
                    <a:pt x="503" y="0"/>
                  </a:lnTo>
                  <a:lnTo>
                    <a:pt x="503" y="0"/>
                  </a:lnTo>
                  <a:lnTo>
                    <a:pt x="503" y="0"/>
                  </a:lnTo>
                  <a:lnTo>
                    <a:pt x="503" y="0"/>
                  </a:lnTo>
                  <a:lnTo>
                    <a:pt x="503" y="0"/>
                  </a:lnTo>
                  <a:close/>
                </a:path>
              </a:pathLst>
            </a:custGeom>
            <a:gradFill rotWithShape="0">
              <a:gsLst>
                <a:gs pos="0">
                  <a:srgbClr val="FFCC00"/>
                </a:gs>
                <a:gs pos="100000">
                  <a:srgbClr val="520402"/>
                </a:gs>
              </a:gsLst>
              <a:lin ang="5400000" scaled="1"/>
            </a:gradFill>
            <a:ln w="12600">
              <a:solidFill>
                <a:srgbClr val="B2B2B2"/>
              </a:solidFill>
              <a:round/>
              <a:headEnd/>
              <a:tailEnd/>
            </a:ln>
            <a:effectLst>
              <a:outerShdw dist="17819" dir="2700000" algn="ctr" rotWithShape="0">
                <a:srgbClr val="875B0D"/>
              </a:outerShdw>
            </a:effectLst>
          </p:spPr>
          <p:txBody>
            <a:bodyPr wrap="none" anchor="ctr"/>
            <a:lstStyle/>
            <a:p>
              <a:endParaRPr lang="es-PA"/>
            </a:p>
          </p:txBody>
        </p:sp>
        <p:sp>
          <p:nvSpPr>
            <p:cNvPr id="20483" name="Freeform 3"/>
            <p:cNvSpPr>
              <a:spLocks noChangeArrowheads="1"/>
            </p:cNvSpPr>
            <p:nvPr/>
          </p:nvSpPr>
          <p:spPr bwMode="auto">
            <a:xfrm>
              <a:off x="1430" y="1338"/>
              <a:ext cx="753" cy="1580"/>
            </a:xfrm>
            <a:custGeom>
              <a:avLst/>
              <a:gdLst/>
              <a:ahLst/>
              <a:cxnLst>
                <a:cxn ang="0">
                  <a:pos x="1794" y="3432"/>
                </a:cxn>
                <a:cxn ang="0">
                  <a:pos x="3323" y="5917"/>
                </a:cxn>
                <a:cxn ang="0">
                  <a:pos x="2961" y="6380"/>
                </a:cxn>
                <a:cxn ang="0">
                  <a:pos x="2602" y="6719"/>
                </a:cxn>
                <a:cxn ang="0">
                  <a:pos x="2214" y="6897"/>
                </a:cxn>
                <a:cxn ang="0">
                  <a:pos x="1835" y="6970"/>
                </a:cxn>
                <a:cxn ang="0">
                  <a:pos x="1320" y="6866"/>
                </a:cxn>
                <a:cxn ang="0">
                  <a:pos x="868" y="6540"/>
                </a:cxn>
                <a:cxn ang="0">
                  <a:pos x="480" y="6021"/>
                </a:cxn>
                <a:cxn ang="0">
                  <a:pos x="215" y="5321"/>
                </a:cxn>
                <a:cxn ang="0">
                  <a:pos x="42" y="4459"/>
                </a:cxn>
                <a:cxn ang="0">
                  <a:pos x="0" y="3521"/>
                </a:cxn>
                <a:cxn ang="0">
                  <a:pos x="42" y="2555"/>
                </a:cxn>
                <a:cxn ang="0">
                  <a:pos x="215" y="1678"/>
                </a:cxn>
                <a:cxn ang="0">
                  <a:pos x="480" y="919"/>
                </a:cxn>
                <a:cxn ang="0">
                  <a:pos x="852" y="396"/>
                </a:cxn>
                <a:cxn ang="0">
                  <a:pos x="1287" y="99"/>
                </a:cxn>
                <a:cxn ang="0">
                  <a:pos x="1794" y="0"/>
                </a:cxn>
                <a:cxn ang="0">
                  <a:pos x="2161" y="59"/>
                </a:cxn>
                <a:cxn ang="0">
                  <a:pos x="2498" y="230"/>
                </a:cxn>
                <a:cxn ang="0">
                  <a:pos x="2778" y="500"/>
                </a:cxn>
                <a:cxn ang="0">
                  <a:pos x="2994" y="904"/>
                </a:cxn>
                <a:cxn ang="0">
                  <a:pos x="3149" y="1381"/>
                </a:cxn>
                <a:cxn ang="0">
                  <a:pos x="3275" y="2003"/>
                </a:cxn>
                <a:cxn ang="0">
                  <a:pos x="2786" y="1974"/>
                </a:cxn>
                <a:cxn ang="0">
                  <a:pos x="2690" y="1574"/>
                </a:cxn>
                <a:cxn ang="0">
                  <a:pos x="2563" y="1262"/>
                </a:cxn>
                <a:cxn ang="0">
                  <a:pos x="2381" y="1024"/>
                </a:cxn>
                <a:cxn ang="0">
                  <a:pos x="2166" y="844"/>
                </a:cxn>
                <a:cxn ang="0">
                  <a:pos x="1922" y="769"/>
                </a:cxn>
                <a:cxn ang="0">
                  <a:pos x="1626" y="769"/>
                </a:cxn>
                <a:cxn ang="0">
                  <a:pos x="1351" y="873"/>
                </a:cxn>
                <a:cxn ang="0">
                  <a:pos x="1112" y="1053"/>
                </a:cxn>
                <a:cxn ang="0">
                  <a:pos x="922" y="1308"/>
                </a:cxn>
                <a:cxn ang="0">
                  <a:pos x="774" y="1588"/>
                </a:cxn>
                <a:cxn ang="0">
                  <a:pos x="672" y="1931"/>
                </a:cxn>
                <a:cxn ang="0">
                  <a:pos x="559" y="2420"/>
                </a:cxn>
                <a:cxn ang="0">
                  <a:pos x="487" y="3107"/>
                </a:cxn>
                <a:cxn ang="0">
                  <a:pos x="495" y="3894"/>
                </a:cxn>
                <a:cxn ang="0">
                  <a:pos x="568" y="4651"/>
                </a:cxn>
                <a:cxn ang="0">
                  <a:pos x="734" y="5261"/>
                </a:cxn>
                <a:cxn ang="0">
                  <a:pos x="979" y="5708"/>
                </a:cxn>
                <a:cxn ang="0">
                  <a:pos x="1287" y="6021"/>
                </a:cxn>
                <a:cxn ang="0">
                  <a:pos x="1619" y="6156"/>
                </a:cxn>
                <a:cxn ang="0">
                  <a:pos x="1954" y="6171"/>
                </a:cxn>
                <a:cxn ang="0">
                  <a:pos x="2255" y="6052"/>
                </a:cxn>
                <a:cxn ang="0">
                  <a:pos x="2547" y="5843"/>
                </a:cxn>
                <a:cxn ang="0">
                  <a:pos x="2762" y="5604"/>
                </a:cxn>
                <a:cxn ang="0">
                  <a:pos x="2851" y="4222"/>
                </a:cxn>
              </a:cxnLst>
              <a:rect l="0" t="0" r="r" b="b"/>
              <a:pathLst>
                <a:path w="3324" h="6971">
                  <a:moveTo>
                    <a:pt x="1794" y="4222"/>
                  </a:moveTo>
                  <a:lnTo>
                    <a:pt x="1794" y="3432"/>
                  </a:lnTo>
                  <a:lnTo>
                    <a:pt x="3323" y="3432"/>
                  </a:lnTo>
                  <a:lnTo>
                    <a:pt x="3323" y="5917"/>
                  </a:lnTo>
                  <a:lnTo>
                    <a:pt x="3142" y="6156"/>
                  </a:lnTo>
                  <a:lnTo>
                    <a:pt x="2961" y="6380"/>
                  </a:lnTo>
                  <a:lnTo>
                    <a:pt x="2778" y="6557"/>
                  </a:lnTo>
                  <a:lnTo>
                    <a:pt x="2602" y="6719"/>
                  </a:lnTo>
                  <a:lnTo>
                    <a:pt x="2403" y="6822"/>
                  </a:lnTo>
                  <a:lnTo>
                    <a:pt x="2214" y="6897"/>
                  </a:lnTo>
                  <a:lnTo>
                    <a:pt x="2026" y="6941"/>
                  </a:lnTo>
                  <a:lnTo>
                    <a:pt x="1835" y="6970"/>
                  </a:lnTo>
                  <a:lnTo>
                    <a:pt x="1564" y="6941"/>
                  </a:lnTo>
                  <a:lnTo>
                    <a:pt x="1320" y="6866"/>
                  </a:lnTo>
                  <a:lnTo>
                    <a:pt x="1081" y="6734"/>
                  </a:lnTo>
                  <a:lnTo>
                    <a:pt x="868" y="6540"/>
                  </a:lnTo>
                  <a:lnTo>
                    <a:pt x="663" y="6305"/>
                  </a:lnTo>
                  <a:lnTo>
                    <a:pt x="480" y="6021"/>
                  </a:lnTo>
                  <a:lnTo>
                    <a:pt x="335" y="5693"/>
                  </a:lnTo>
                  <a:lnTo>
                    <a:pt x="215" y="5321"/>
                  </a:lnTo>
                  <a:lnTo>
                    <a:pt x="112" y="4904"/>
                  </a:lnTo>
                  <a:lnTo>
                    <a:pt x="42" y="4459"/>
                  </a:lnTo>
                  <a:lnTo>
                    <a:pt x="7" y="3998"/>
                  </a:lnTo>
                  <a:lnTo>
                    <a:pt x="0" y="3521"/>
                  </a:lnTo>
                  <a:lnTo>
                    <a:pt x="7" y="3031"/>
                  </a:lnTo>
                  <a:lnTo>
                    <a:pt x="42" y="2555"/>
                  </a:lnTo>
                  <a:lnTo>
                    <a:pt x="112" y="2110"/>
                  </a:lnTo>
                  <a:lnTo>
                    <a:pt x="215" y="1678"/>
                  </a:lnTo>
                  <a:lnTo>
                    <a:pt x="335" y="1262"/>
                  </a:lnTo>
                  <a:lnTo>
                    <a:pt x="480" y="919"/>
                  </a:lnTo>
                  <a:lnTo>
                    <a:pt x="647" y="634"/>
                  </a:lnTo>
                  <a:lnTo>
                    <a:pt x="852" y="396"/>
                  </a:lnTo>
                  <a:lnTo>
                    <a:pt x="1056" y="216"/>
                  </a:lnTo>
                  <a:lnTo>
                    <a:pt x="1287" y="99"/>
                  </a:lnTo>
                  <a:lnTo>
                    <a:pt x="1524" y="15"/>
                  </a:lnTo>
                  <a:lnTo>
                    <a:pt x="1794" y="0"/>
                  </a:lnTo>
                  <a:lnTo>
                    <a:pt x="1986" y="15"/>
                  </a:lnTo>
                  <a:lnTo>
                    <a:pt x="2161" y="59"/>
                  </a:lnTo>
                  <a:lnTo>
                    <a:pt x="2334" y="129"/>
                  </a:lnTo>
                  <a:lnTo>
                    <a:pt x="2498" y="230"/>
                  </a:lnTo>
                  <a:lnTo>
                    <a:pt x="2642" y="350"/>
                  </a:lnTo>
                  <a:lnTo>
                    <a:pt x="2778" y="500"/>
                  </a:lnTo>
                  <a:lnTo>
                    <a:pt x="2889" y="680"/>
                  </a:lnTo>
                  <a:lnTo>
                    <a:pt x="2994" y="904"/>
                  </a:lnTo>
                  <a:lnTo>
                    <a:pt x="3072" y="1128"/>
                  </a:lnTo>
                  <a:lnTo>
                    <a:pt x="3149" y="1381"/>
                  </a:lnTo>
                  <a:lnTo>
                    <a:pt x="3211" y="1678"/>
                  </a:lnTo>
                  <a:lnTo>
                    <a:pt x="3275" y="2003"/>
                  </a:lnTo>
                  <a:lnTo>
                    <a:pt x="2834" y="2214"/>
                  </a:lnTo>
                  <a:lnTo>
                    <a:pt x="2786" y="1974"/>
                  </a:lnTo>
                  <a:lnTo>
                    <a:pt x="2737" y="1768"/>
                  </a:lnTo>
                  <a:lnTo>
                    <a:pt x="2690" y="1574"/>
                  </a:lnTo>
                  <a:lnTo>
                    <a:pt x="2633" y="1412"/>
                  </a:lnTo>
                  <a:lnTo>
                    <a:pt x="2563" y="1262"/>
                  </a:lnTo>
                  <a:lnTo>
                    <a:pt x="2475" y="1143"/>
                  </a:lnTo>
                  <a:lnTo>
                    <a:pt x="2381" y="1024"/>
                  </a:lnTo>
                  <a:lnTo>
                    <a:pt x="2286" y="934"/>
                  </a:lnTo>
                  <a:lnTo>
                    <a:pt x="2166" y="844"/>
                  </a:lnTo>
                  <a:lnTo>
                    <a:pt x="2048" y="800"/>
                  </a:lnTo>
                  <a:lnTo>
                    <a:pt x="1922" y="769"/>
                  </a:lnTo>
                  <a:lnTo>
                    <a:pt x="1794" y="769"/>
                  </a:lnTo>
                  <a:lnTo>
                    <a:pt x="1626" y="769"/>
                  </a:lnTo>
                  <a:lnTo>
                    <a:pt x="1487" y="814"/>
                  </a:lnTo>
                  <a:lnTo>
                    <a:pt x="1351" y="873"/>
                  </a:lnTo>
                  <a:lnTo>
                    <a:pt x="1231" y="949"/>
                  </a:lnTo>
                  <a:lnTo>
                    <a:pt x="1112" y="1053"/>
                  </a:lnTo>
                  <a:lnTo>
                    <a:pt x="1018" y="1173"/>
                  </a:lnTo>
                  <a:lnTo>
                    <a:pt x="922" y="1308"/>
                  </a:lnTo>
                  <a:lnTo>
                    <a:pt x="852" y="1441"/>
                  </a:lnTo>
                  <a:lnTo>
                    <a:pt x="774" y="1588"/>
                  </a:lnTo>
                  <a:lnTo>
                    <a:pt x="720" y="1768"/>
                  </a:lnTo>
                  <a:lnTo>
                    <a:pt x="672" y="1931"/>
                  </a:lnTo>
                  <a:lnTo>
                    <a:pt x="632" y="2110"/>
                  </a:lnTo>
                  <a:lnTo>
                    <a:pt x="559" y="2420"/>
                  </a:lnTo>
                  <a:lnTo>
                    <a:pt x="519" y="2763"/>
                  </a:lnTo>
                  <a:lnTo>
                    <a:pt x="487" y="3107"/>
                  </a:lnTo>
                  <a:lnTo>
                    <a:pt x="487" y="3463"/>
                  </a:lnTo>
                  <a:lnTo>
                    <a:pt x="495" y="3894"/>
                  </a:lnTo>
                  <a:lnTo>
                    <a:pt x="519" y="4296"/>
                  </a:lnTo>
                  <a:lnTo>
                    <a:pt x="568" y="4651"/>
                  </a:lnTo>
                  <a:lnTo>
                    <a:pt x="647" y="4978"/>
                  </a:lnTo>
                  <a:lnTo>
                    <a:pt x="734" y="5261"/>
                  </a:lnTo>
                  <a:lnTo>
                    <a:pt x="852" y="5513"/>
                  </a:lnTo>
                  <a:lnTo>
                    <a:pt x="979" y="5708"/>
                  </a:lnTo>
                  <a:lnTo>
                    <a:pt x="1127" y="5887"/>
                  </a:lnTo>
                  <a:lnTo>
                    <a:pt x="1287" y="6021"/>
                  </a:lnTo>
                  <a:lnTo>
                    <a:pt x="1455" y="6112"/>
                  </a:lnTo>
                  <a:lnTo>
                    <a:pt x="1619" y="6156"/>
                  </a:lnTo>
                  <a:lnTo>
                    <a:pt x="1802" y="6186"/>
                  </a:lnTo>
                  <a:lnTo>
                    <a:pt x="1954" y="6171"/>
                  </a:lnTo>
                  <a:lnTo>
                    <a:pt x="2103" y="6128"/>
                  </a:lnTo>
                  <a:lnTo>
                    <a:pt x="2255" y="6052"/>
                  </a:lnTo>
                  <a:lnTo>
                    <a:pt x="2411" y="5962"/>
                  </a:lnTo>
                  <a:lnTo>
                    <a:pt x="2547" y="5843"/>
                  </a:lnTo>
                  <a:lnTo>
                    <a:pt x="2667" y="5724"/>
                  </a:lnTo>
                  <a:lnTo>
                    <a:pt x="2762" y="5604"/>
                  </a:lnTo>
                  <a:lnTo>
                    <a:pt x="2851" y="5485"/>
                  </a:lnTo>
                  <a:lnTo>
                    <a:pt x="2851" y="4222"/>
                  </a:lnTo>
                  <a:lnTo>
                    <a:pt x="1794" y="4222"/>
                  </a:lnTo>
                </a:path>
              </a:pathLst>
            </a:custGeom>
            <a:gradFill rotWithShape="0">
              <a:gsLst>
                <a:gs pos="0">
                  <a:srgbClr val="FFCC00"/>
                </a:gs>
                <a:gs pos="100000">
                  <a:srgbClr val="520402"/>
                </a:gs>
              </a:gsLst>
              <a:lin ang="5400000" scaled="1"/>
            </a:gradFill>
            <a:ln w="12600">
              <a:solidFill>
                <a:srgbClr val="B2B2B2"/>
              </a:solidFill>
              <a:round/>
              <a:headEnd/>
              <a:tailEnd/>
            </a:ln>
            <a:effectLst>
              <a:outerShdw dist="17819" dir="2700000" algn="ctr" rotWithShape="0">
                <a:srgbClr val="875B0D"/>
              </a:outerShdw>
            </a:effectLst>
          </p:spPr>
          <p:txBody>
            <a:bodyPr wrap="none" anchor="ctr"/>
            <a:lstStyle/>
            <a:p>
              <a:endParaRPr lang="es-PA"/>
            </a:p>
          </p:txBody>
        </p:sp>
        <p:sp>
          <p:nvSpPr>
            <p:cNvPr id="20484" name="Freeform 4"/>
            <p:cNvSpPr>
              <a:spLocks noChangeArrowheads="1"/>
            </p:cNvSpPr>
            <p:nvPr/>
          </p:nvSpPr>
          <p:spPr bwMode="auto">
            <a:xfrm>
              <a:off x="2337" y="1759"/>
              <a:ext cx="317" cy="1136"/>
            </a:xfrm>
            <a:custGeom>
              <a:avLst/>
              <a:gdLst/>
              <a:ahLst/>
              <a:cxnLst>
                <a:cxn ang="0">
                  <a:pos x="0" y="5014"/>
                </a:cxn>
                <a:cxn ang="0">
                  <a:pos x="0" y="112"/>
                </a:cxn>
                <a:cxn ang="0">
                  <a:pos x="398" y="112"/>
                </a:cxn>
                <a:cxn ang="0">
                  <a:pos x="398" y="845"/>
                </a:cxn>
                <a:cxn ang="0">
                  <a:pos x="467" y="606"/>
                </a:cxn>
                <a:cxn ang="0">
                  <a:pos x="537" y="410"/>
                </a:cxn>
                <a:cxn ang="0">
                  <a:pos x="609" y="261"/>
                </a:cxn>
                <a:cxn ang="0">
                  <a:pos x="680" y="158"/>
                </a:cxn>
                <a:cxn ang="0">
                  <a:pos x="735" y="89"/>
                </a:cxn>
                <a:cxn ang="0">
                  <a:pos x="807" y="29"/>
                </a:cxn>
                <a:cxn ang="0">
                  <a:pos x="876" y="0"/>
                </a:cxn>
                <a:cxn ang="0">
                  <a:pos x="954" y="0"/>
                </a:cxn>
                <a:cxn ang="0">
                  <a:pos x="1056" y="15"/>
                </a:cxn>
                <a:cxn ang="0">
                  <a:pos x="1167" y="59"/>
                </a:cxn>
                <a:cxn ang="0">
                  <a:pos x="1286" y="142"/>
                </a:cxn>
                <a:cxn ang="0">
                  <a:pos x="1400" y="261"/>
                </a:cxn>
                <a:cxn ang="0">
                  <a:pos x="1248" y="1038"/>
                </a:cxn>
                <a:cxn ang="0">
                  <a:pos x="1159" y="949"/>
                </a:cxn>
                <a:cxn ang="0">
                  <a:pos x="1079" y="889"/>
                </a:cxn>
                <a:cxn ang="0">
                  <a:pos x="994" y="845"/>
                </a:cxn>
                <a:cxn ang="0">
                  <a:pos x="923" y="845"/>
                </a:cxn>
                <a:cxn ang="0">
                  <a:pos x="853" y="845"/>
                </a:cxn>
                <a:cxn ang="0">
                  <a:pos x="790" y="889"/>
                </a:cxn>
                <a:cxn ang="0">
                  <a:pos x="728" y="934"/>
                </a:cxn>
                <a:cxn ang="0">
                  <a:pos x="680" y="1023"/>
                </a:cxn>
                <a:cxn ang="0">
                  <a:pos x="616" y="1098"/>
                </a:cxn>
                <a:cxn ang="0">
                  <a:pos x="569" y="1201"/>
                </a:cxn>
                <a:cxn ang="0">
                  <a:pos x="530" y="1319"/>
                </a:cxn>
                <a:cxn ang="0">
                  <a:pos x="506" y="1467"/>
                </a:cxn>
                <a:cxn ang="0">
                  <a:pos x="475" y="1686"/>
                </a:cxn>
                <a:cxn ang="0">
                  <a:pos x="451" y="1926"/>
                </a:cxn>
                <a:cxn ang="0">
                  <a:pos x="437" y="2165"/>
                </a:cxn>
                <a:cxn ang="0">
                  <a:pos x="437" y="2429"/>
                </a:cxn>
                <a:cxn ang="0">
                  <a:pos x="437" y="5014"/>
                </a:cxn>
                <a:cxn ang="0">
                  <a:pos x="0" y="5014"/>
                </a:cxn>
              </a:cxnLst>
              <a:rect l="0" t="0" r="r" b="b"/>
              <a:pathLst>
                <a:path w="1401" h="5015">
                  <a:moveTo>
                    <a:pt x="0" y="5014"/>
                  </a:moveTo>
                  <a:lnTo>
                    <a:pt x="0" y="112"/>
                  </a:lnTo>
                  <a:lnTo>
                    <a:pt x="398" y="112"/>
                  </a:lnTo>
                  <a:lnTo>
                    <a:pt x="398" y="845"/>
                  </a:lnTo>
                  <a:lnTo>
                    <a:pt x="467" y="606"/>
                  </a:lnTo>
                  <a:lnTo>
                    <a:pt x="537" y="410"/>
                  </a:lnTo>
                  <a:lnTo>
                    <a:pt x="609" y="261"/>
                  </a:lnTo>
                  <a:lnTo>
                    <a:pt x="680" y="158"/>
                  </a:lnTo>
                  <a:lnTo>
                    <a:pt x="735" y="89"/>
                  </a:lnTo>
                  <a:lnTo>
                    <a:pt x="807" y="29"/>
                  </a:lnTo>
                  <a:lnTo>
                    <a:pt x="876" y="0"/>
                  </a:lnTo>
                  <a:lnTo>
                    <a:pt x="954" y="0"/>
                  </a:lnTo>
                  <a:lnTo>
                    <a:pt x="1056" y="15"/>
                  </a:lnTo>
                  <a:lnTo>
                    <a:pt x="1167" y="59"/>
                  </a:lnTo>
                  <a:lnTo>
                    <a:pt x="1286" y="142"/>
                  </a:lnTo>
                  <a:lnTo>
                    <a:pt x="1400" y="261"/>
                  </a:lnTo>
                  <a:lnTo>
                    <a:pt x="1248" y="1038"/>
                  </a:lnTo>
                  <a:lnTo>
                    <a:pt x="1159" y="949"/>
                  </a:lnTo>
                  <a:lnTo>
                    <a:pt x="1079" y="889"/>
                  </a:lnTo>
                  <a:lnTo>
                    <a:pt x="994" y="845"/>
                  </a:lnTo>
                  <a:lnTo>
                    <a:pt x="923" y="845"/>
                  </a:lnTo>
                  <a:lnTo>
                    <a:pt x="853" y="845"/>
                  </a:lnTo>
                  <a:lnTo>
                    <a:pt x="790" y="889"/>
                  </a:lnTo>
                  <a:lnTo>
                    <a:pt x="728" y="934"/>
                  </a:lnTo>
                  <a:lnTo>
                    <a:pt x="680" y="1023"/>
                  </a:lnTo>
                  <a:lnTo>
                    <a:pt x="616" y="1098"/>
                  </a:lnTo>
                  <a:lnTo>
                    <a:pt x="569" y="1201"/>
                  </a:lnTo>
                  <a:lnTo>
                    <a:pt x="530" y="1319"/>
                  </a:lnTo>
                  <a:lnTo>
                    <a:pt x="506" y="1467"/>
                  </a:lnTo>
                  <a:lnTo>
                    <a:pt x="475" y="1686"/>
                  </a:lnTo>
                  <a:lnTo>
                    <a:pt x="451" y="1926"/>
                  </a:lnTo>
                  <a:lnTo>
                    <a:pt x="437" y="2165"/>
                  </a:lnTo>
                  <a:lnTo>
                    <a:pt x="437" y="2429"/>
                  </a:lnTo>
                  <a:lnTo>
                    <a:pt x="437" y="5014"/>
                  </a:lnTo>
                  <a:lnTo>
                    <a:pt x="0" y="5014"/>
                  </a:lnTo>
                </a:path>
              </a:pathLst>
            </a:custGeom>
            <a:gradFill rotWithShape="0">
              <a:gsLst>
                <a:gs pos="0">
                  <a:srgbClr val="FFCC00"/>
                </a:gs>
                <a:gs pos="100000">
                  <a:srgbClr val="520402"/>
                </a:gs>
              </a:gsLst>
              <a:lin ang="5400000" scaled="1"/>
            </a:gradFill>
            <a:ln w="12600">
              <a:solidFill>
                <a:srgbClr val="B2B2B2"/>
              </a:solidFill>
              <a:round/>
              <a:headEnd/>
              <a:tailEnd/>
            </a:ln>
            <a:effectLst>
              <a:outerShdw dist="17819" dir="2700000" algn="ctr" rotWithShape="0">
                <a:srgbClr val="875B0D"/>
              </a:outerShdw>
            </a:effectLst>
          </p:spPr>
          <p:txBody>
            <a:bodyPr wrap="none" anchor="ctr"/>
            <a:lstStyle/>
            <a:p>
              <a:endParaRPr lang="es-PA"/>
            </a:p>
          </p:txBody>
        </p:sp>
        <p:sp>
          <p:nvSpPr>
            <p:cNvPr id="20485" name="Freeform 5"/>
            <p:cNvSpPr>
              <a:spLocks noChangeArrowheads="1"/>
            </p:cNvSpPr>
            <p:nvPr/>
          </p:nvSpPr>
          <p:spPr bwMode="auto">
            <a:xfrm>
              <a:off x="2689" y="1759"/>
              <a:ext cx="545" cy="1161"/>
            </a:xfrm>
            <a:custGeom>
              <a:avLst/>
              <a:gdLst/>
              <a:ahLst/>
              <a:cxnLst>
                <a:cxn ang="0">
                  <a:pos x="1531" y="2717"/>
                </a:cxn>
                <a:cxn ang="0">
                  <a:pos x="969" y="2895"/>
                </a:cxn>
                <a:cxn ang="0">
                  <a:pos x="716" y="3029"/>
                </a:cxn>
                <a:cxn ang="0">
                  <a:pos x="567" y="3222"/>
                </a:cxn>
                <a:cxn ang="0">
                  <a:pos x="488" y="3490"/>
                </a:cxn>
                <a:cxn ang="0">
                  <a:pos x="471" y="3846"/>
                </a:cxn>
                <a:cxn ang="0">
                  <a:pos x="613" y="4265"/>
                </a:cxn>
                <a:cxn ang="0">
                  <a:pos x="874" y="4473"/>
                </a:cxn>
                <a:cxn ang="0">
                  <a:pos x="1247" y="4428"/>
                </a:cxn>
                <a:cxn ang="0">
                  <a:pos x="1556" y="4161"/>
                </a:cxn>
                <a:cxn ang="0">
                  <a:pos x="1768" y="3699"/>
                </a:cxn>
                <a:cxn ang="0">
                  <a:pos x="1831" y="3104"/>
                </a:cxn>
                <a:cxn ang="0">
                  <a:pos x="1841" y="2537"/>
                </a:cxn>
                <a:cxn ang="0">
                  <a:pos x="1841" y="2537"/>
                </a:cxn>
                <a:cxn ang="0">
                  <a:pos x="1872" y="4414"/>
                </a:cxn>
                <a:cxn ang="0">
                  <a:pos x="1510" y="4873"/>
                </a:cxn>
                <a:cxn ang="0">
                  <a:pos x="1152" y="5079"/>
                </a:cxn>
                <a:cxn ang="0">
                  <a:pos x="693" y="5094"/>
                </a:cxn>
                <a:cxn ang="0">
                  <a:pos x="233" y="4740"/>
                </a:cxn>
                <a:cxn ang="0">
                  <a:pos x="4" y="4010"/>
                </a:cxn>
                <a:cxn ang="0">
                  <a:pos x="23" y="3371"/>
                </a:cxn>
                <a:cxn ang="0">
                  <a:pos x="129" y="2925"/>
                </a:cxn>
                <a:cxn ang="0">
                  <a:pos x="320" y="2582"/>
                </a:cxn>
                <a:cxn ang="0">
                  <a:pos x="551" y="2360"/>
                </a:cxn>
                <a:cxn ang="0">
                  <a:pos x="794" y="2242"/>
                </a:cxn>
                <a:cxn ang="0">
                  <a:pos x="1287" y="2123"/>
                </a:cxn>
                <a:cxn ang="0">
                  <a:pos x="1841" y="1897"/>
                </a:cxn>
                <a:cxn ang="0">
                  <a:pos x="1841" y="1704"/>
                </a:cxn>
                <a:cxn ang="0">
                  <a:pos x="1800" y="1248"/>
                </a:cxn>
                <a:cxn ang="0">
                  <a:pos x="1610" y="830"/>
                </a:cxn>
                <a:cxn ang="0">
                  <a:pos x="1207" y="679"/>
                </a:cxn>
                <a:cxn ang="0">
                  <a:pos x="817" y="799"/>
                </a:cxn>
                <a:cxn ang="0">
                  <a:pos x="605" y="1173"/>
                </a:cxn>
                <a:cxn ang="0">
                  <a:pos x="81" y="1513"/>
                </a:cxn>
                <a:cxn ang="0">
                  <a:pos x="201" y="830"/>
                </a:cxn>
                <a:cxn ang="0">
                  <a:pos x="432" y="368"/>
                </a:cxn>
                <a:cxn ang="0">
                  <a:pos x="794" y="89"/>
                </a:cxn>
                <a:cxn ang="0">
                  <a:pos x="1262" y="0"/>
                </a:cxn>
                <a:cxn ang="0">
                  <a:pos x="1688" y="76"/>
                </a:cxn>
                <a:cxn ang="0">
                  <a:pos x="1983" y="307"/>
                </a:cxn>
                <a:cxn ang="0">
                  <a:pos x="2158" y="622"/>
                </a:cxn>
                <a:cxn ang="0">
                  <a:pos x="2262" y="1069"/>
                </a:cxn>
                <a:cxn ang="0">
                  <a:pos x="2277" y="1587"/>
                </a:cxn>
                <a:cxn ang="0">
                  <a:pos x="2283" y="3490"/>
                </a:cxn>
                <a:cxn ang="0">
                  <a:pos x="2305" y="4428"/>
                </a:cxn>
                <a:cxn ang="0">
                  <a:pos x="2370" y="4873"/>
                </a:cxn>
                <a:cxn ang="0">
                  <a:pos x="1920" y="4873"/>
                </a:cxn>
                <a:cxn ang="0">
                  <a:pos x="1872" y="4414"/>
                </a:cxn>
                <a:cxn ang="0">
                  <a:pos x="1872" y="4414"/>
                </a:cxn>
                <a:cxn ang="0">
                  <a:pos x="1872" y="4414"/>
                </a:cxn>
              </a:cxnLst>
              <a:rect l="0" t="0" r="r" b="b"/>
              <a:pathLst>
                <a:path w="2409" h="5126">
                  <a:moveTo>
                    <a:pt x="1841" y="2537"/>
                  </a:moveTo>
                  <a:lnTo>
                    <a:pt x="1697" y="2628"/>
                  </a:lnTo>
                  <a:lnTo>
                    <a:pt x="1531" y="2717"/>
                  </a:lnTo>
                  <a:lnTo>
                    <a:pt x="1326" y="2791"/>
                  </a:lnTo>
                  <a:lnTo>
                    <a:pt x="1106" y="2866"/>
                  </a:lnTo>
                  <a:lnTo>
                    <a:pt x="969" y="2895"/>
                  </a:lnTo>
                  <a:lnTo>
                    <a:pt x="857" y="2940"/>
                  </a:lnTo>
                  <a:lnTo>
                    <a:pt x="771" y="2984"/>
                  </a:lnTo>
                  <a:lnTo>
                    <a:pt x="716" y="3029"/>
                  </a:lnTo>
                  <a:lnTo>
                    <a:pt x="653" y="3091"/>
                  </a:lnTo>
                  <a:lnTo>
                    <a:pt x="605" y="3148"/>
                  </a:lnTo>
                  <a:lnTo>
                    <a:pt x="567" y="3222"/>
                  </a:lnTo>
                  <a:lnTo>
                    <a:pt x="534" y="3298"/>
                  </a:lnTo>
                  <a:lnTo>
                    <a:pt x="503" y="3386"/>
                  </a:lnTo>
                  <a:lnTo>
                    <a:pt x="488" y="3490"/>
                  </a:lnTo>
                  <a:lnTo>
                    <a:pt x="471" y="3593"/>
                  </a:lnTo>
                  <a:lnTo>
                    <a:pt x="471" y="3699"/>
                  </a:lnTo>
                  <a:lnTo>
                    <a:pt x="471" y="3846"/>
                  </a:lnTo>
                  <a:lnTo>
                    <a:pt x="503" y="3996"/>
                  </a:lnTo>
                  <a:lnTo>
                    <a:pt x="542" y="4130"/>
                  </a:lnTo>
                  <a:lnTo>
                    <a:pt x="613" y="4265"/>
                  </a:lnTo>
                  <a:lnTo>
                    <a:pt x="678" y="4354"/>
                  </a:lnTo>
                  <a:lnTo>
                    <a:pt x="771" y="4428"/>
                  </a:lnTo>
                  <a:lnTo>
                    <a:pt x="874" y="4473"/>
                  </a:lnTo>
                  <a:lnTo>
                    <a:pt x="1002" y="4489"/>
                  </a:lnTo>
                  <a:lnTo>
                    <a:pt x="1120" y="4473"/>
                  </a:lnTo>
                  <a:lnTo>
                    <a:pt x="1247" y="4428"/>
                  </a:lnTo>
                  <a:lnTo>
                    <a:pt x="1357" y="4369"/>
                  </a:lnTo>
                  <a:lnTo>
                    <a:pt x="1470" y="4280"/>
                  </a:lnTo>
                  <a:lnTo>
                    <a:pt x="1556" y="4161"/>
                  </a:lnTo>
                  <a:lnTo>
                    <a:pt x="1634" y="4026"/>
                  </a:lnTo>
                  <a:lnTo>
                    <a:pt x="1706" y="3876"/>
                  </a:lnTo>
                  <a:lnTo>
                    <a:pt x="1768" y="3699"/>
                  </a:lnTo>
                  <a:lnTo>
                    <a:pt x="1792" y="3533"/>
                  </a:lnTo>
                  <a:lnTo>
                    <a:pt x="1816" y="3342"/>
                  </a:lnTo>
                  <a:lnTo>
                    <a:pt x="1831" y="3104"/>
                  </a:lnTo>
                  <a:lnTo>
                    <a:pt x="1841" y="2852"/>
                  </a:lnTo>
                  <a:lnTo>
                    <a:pt x="1841" y="2537"/>
                  </a:lnTo>
                  <a:lnTo>
                    <a:pt x="1841" y="2537"/>
                  </a:lnTo>
                  <a:lnTo>
                    <a:pt x="1841" y="2537"/>
                  </a:lnTo>
                  <a:lnTo>
                    <a:pt x="1841" y="2537"/>
                  </a:lnTo>
                  <a:lnTo>
                    <a:pt x="1841" y="2537"/>
                  </a:lnTo>
                  <a:lnTo>
                    <a:pt x="1841" y="2537"/>
                  </a:lnTo>
                  <a:lnTo>
                    <a:pt x="1841" y="2537"/>
                  </a:lnTo>
                  <a:close/>
                  <a:moveTo>
                    <a:pt x="1872" y="4414"/>
                  </a:moveTo>
                  <a:lnTo>
                    <a:pt x="1745" y="4592"/>
                  </a:lnTo>
                  <a:lnTo>
                    <a:pt x="1625" y="4755"/>
                  </a:lnTo>
                  <a:lnTo>
                    <a:pt x="1510" y="4873"/>
                  </a:lnTo>
                  <a:lnTo>
                    <a:pt x="1398" y="4959"/>
                  </a:lnTo>
                  <a:lnTo>
                    <a:pt x="1269" y="5035"/>
                  </a:lnTo>
                  <a:lnTo>
                    <a:pt x="1152" y="5079"/>
                  </a:lnTo>
                  <a:lnTo>
                    <a:pt x="1026" y="5110"/>
                  </a:lnTo>
                  <a:lnTo>
                    <a:pt x="905" y="5125"/>
                  </a:lnTo>
                  <a:lnTo>
                    <a:pt x="693" y="5094"/>
                  </a:lnTo>
                  <a:lnTo>
                    <a:pt x="511" y="5020"/>
                  </a:lnTo>
                  <a:lnTo>
                    <a:pt x="352" y="4902"/>
                  </a:lnTo>
                  <a:lnTo>
                    <a:pt x="233" y="4740"/>
                  </a:lnTo>
                  <a:lnTo>
                    <a:pt x="122" y="4518"/>
                  </a:lnTo>
                  <a:lnTo>
                    <a:pt x="48" y="4280"/>
                  </a:lnTo>
                  <a:lnTo>
                    <a:pt x="4" y="4010"/>
                  </a:lnTo>
                  <a:lnTo>
                    <a:pt x="0" y="3726"/>
                  </a:lnTo>
                  <a:lnTo>
                    <a:pt x="0" y="3549"/>
                  </a:lnTo>
                  <a:lnTo>
                    <a:pt x="23" y="3371"/>
                  </a:lnTo>
                  <a:lnTo>
                    <a:pt x="48" y="3222"/>
                  </a:lnTo>
                  <a:lnTo>
                    <a:pt x="89" y="3075"/>
                  </a:lnTo>
                  <a:lnTo>
                    <a:pt x="129" y="2925"/>
                  </a:lnTo>
                  <a:lnTo>
                    <a:pt x="184" y="2806"/>
                  </a:lnTo>
                  <a:lnTo>
                    <a:pt x="241" y="2686"/>
                  </a:lnTo>
                  <a:lnTo>
                    <a:pt x="320" y="2582"/>
                  </a:lnTo>
                  <a:lnTo>
                    <a:pt x="383" y="2494"/>
                  </a:lnTo>
                  <a:lnTo>
                    <a:pt x="463" y="2418"/>
                  </a:lnTo>
                  <a:lnTo>
                    <a:pt x="551" y="2360"/>
                  </a:lnTo>
                  <a:lnTo>
                    <a:pt x="645" y="2315"/>
                  </a:lnTo>
                  <a:lnTo>
                    <a:pt x="707" y="2285"/>
                  </a:lnTo>
                  <a:lnTo>
                    <a:pt x="794" y="2242"/>
                  </a:lnTo>
                  <a:lnTo>
                    <a:pt x="905" y="2211"/>
                  </a:lnTo>
                  <a:lnTo>
                    <a:pt x="1034" y="2181"/>
                  </a:lnTo>
                  <a:lnTo>
                    <a:pt x="1287" y="2123"/>
                  </a:lnTo>
                  <a:lnTo>
                    <a:pt x="1502" y="2046"/>
                  </a:lnTo>
                  <a:lnTo>
                    <a:pt x="1681" y="1972"/>
                  </a:lnTo>
                  <a:lnTo>
                    <a:pt x="1841" y="1897"/>
                  </a:lnTo>
                  <a:lnTo>
                    <a:pt x="1841" y="1822"/>
                  </a:lnTo>
                  <a:lnTo>
                    <a:pt x="1841" y="1762"/>
                  </a:lnTo>
                  <a:lnTo>
                    <a:pt x="1841" y="1704"/>
                  </a:lnTo>
                  <a:lnTo>
                    <a:pt x="1841" y="1674"/>
                  </a:lnTo>
                  <a:lnTo>
                    <a:pt x="1823" y="1440"/>
                  </a:lnTo>
                  <a:lnTo>
                    <a:pt x="1800" y="1248"/>
                  </a:lnTo>
                  <a:lnTo>
                    <a:pt x="1753" y="1085"/>
                  </a:lnTo>
                  <a:lnTo>
                    <a:pt x="1706" y="964"/>
                  </a:lnTo>
                  <a:lnTo>
                    <a:pt x="1610" y="830"/>
                  </a:lnTo>
                  <a:lnTo>
                    <a:pt x="1490" y="741"/>
                  </a:lnTo>
                  <a:lnTo>
                    <a:pt x="1357" y="696"/>
                  </a:lnTo>
                  <a:lnTo>
                    <a:pt x="1207" y="679"/>
                  </a:lnTo>
                  <a:lnTo>
                    <a:pt x="1058" y="679"/>
                  </a:lnTo>
                  <a:lnTo>
                    <a:pt x="929" y="726"/>
                  </a:lnTo>
                  <a:lnTo>
                    <a:pt x="817" y="799"/>
                  </a:lnTo>
                  <a:lnTo>
                    <a:pt x="739" y="890"/>
                  </a:lnTo>
                  <a:lnTo>
                    <a:pt x="669" y="1011"/>
                  </a:lnTo>
                  <a:lnTo>
                    <a:pt x="605" y="1173"/>
                  </a:lnTo>
                  <a:lnTo>
                    <a:pt x="551" y="1380"/>
                  </a:lnTo>
                  <a:lnTo>
                    <a:pt x="519" y="1616"/>
                  </a:lnTo>
                  <a:lnTo>
                    <a:pt x="81" y="1513"/>
                  </a:lnTo>
                  <a:lnTo>
                    <a:pt x="113" y="1261"/>
                  </a:lnTo>
                  <a:lnTo>
                    <a:pt x="152" y="1038"/>
                  </a:lnTo>
                  <a:lnTo>
                    <a:pt x="201" y="830"/>
                  </a:lnTo>
                  <a:lnTo>
                    <a:pt x="272" y="650"/>
                  </a:lnTo>
                  <a:lnTo>
                    <a:pt x="345" y="501"/>
                  </a:lnTo>
                  <a:lnTo>
                    <a:pt x="432" y="368"/>
                  </a:lnTo>
                  <a:lnTo>
                    <a:pt x="542" y="247"/>
                  </a:lnTo>
                  <a:lnTo>
                    <a:pt x="669" y="157"/>
                  </a:lnTo>
                  <a:lnTo>
                    <a:pt x="794" y="89"/>
                  </a:lnTo>
                  <a:lnTo>
                    <a:pt x="936" y="29"/>
                  </a:lnTo>
                  <a:lnTo>
                    <a:pt x="1095" y="0"/>
                  </a:lnTo>
                  <a:lnTo>
                    <a:pt x="1262" y="0"/>
                  </a:lnTo>
                  <a:lnTo>
                    <a:pt x="1423" y="0"/>
                  </a:lnTo>
                  <a:lnTo>
                    <a:pt x="1562" y="29"/>
                  </a:lnTo>
                  <a:lnTo>
                    <a:pt x="1688" y="76"/>
                  </a:lnTo>
                  <a:lnTo>
                    <a:pt x="1806" y="143"/>
                  </a:lnTo>
                  <a:lnTo>
                    <a:pt x="1903" y="217"/>
                  </a:lnTo>
                  <a:lnTo>
                    <a:pt x="1983" y="307"/>
                  </a:lnTo>
                  <a:lnTo>
                    <a:pt x="2055" y="395"/>
                  </a:lnTo>
                  <a:lnTo>
                    <a:pt x="2119" y="501"/>
                  </a:lnTo>
                  <a:lnTo>
                    <a:pt x="2158" y="622"/>
                  </a:lnTo>
                  <a:lnTo>
                    <a:pt x="2196" y="757"/>
                  </a:lnTo>
                  <a:lnTo>
                    <a:pt x="2228" y="904"/>
                  </a:lnTo>
                  <a:lnTo>
                    <a:pt x="2262" y="1069"/>
                  </a:lnTo>
                  <a:lnTo>
                    <a:pt x="2262" y="1200"/>
                  </a:lnTo>
                  <a:lnTo>
                    <a:pt x="2269" y="1380"/>
                  </a:lnTo>
                  <a:lnTo>
                    <a:pt x="2277" y="1587"/>
                  </a:lnTo>
                  <a:lnTo>
                    <a:pt x="2283" y="1838"/>
                  </a:lnTo>
                  <a:lnTo>
                    <a:pt x="2283" y="2955"/>
                  </a:lnTo>
                  <a:lnTo>
                    <a:pt x="2283" y="3490"/>
                  </a:lnTo>
                  <a:lnTo>
                    <a:pt x="2283" y="3920"/>
                  </a:lnTo>
                  <a:lnTo>
                    <a:pt x="2292" y="4234"/>
                  </a:lnTo>
                  <a:lnTo>
                    <a:pt x="2305" y="4428"/>
                  </a:lnTo>
                  <a:lnTo>
                    <a:pt x="2315" y="4577"/>
                  </a:lnTo>
                  <a:lnTo>
                    <a:pt x="2337" y="4724"/>
                  </a:lnTo>
                  <a:lnTo>
                    <a:pt x="2370" y="4873"/>
                  </a:lnTo>
                  <a:lnTo>
                    <a:pt x="2408" y="5020"/>
                  </a:lnTo>
                  <a:lnTo>
                    <a:pt x="1958" y="5020"/>
                  </a:lnTo>
                  <a:lnTo>
                    <a:pt x="1920" y="4873"/>
                  </a:lnTo>
                  <a:lnTo>
                    <a:pt x="1896" y="4724"/>
                  </a:lnTo>
                  <a:lnTo>
                    <a:pt x="1879" y="4577"/>
                  </a:lnTo>
                  <a:lnTo>
                    <a:pt x="1872" y="4414"/>
                  </a:lnTo>
                  <a:lnTo>
                    <a:pt x="1872" y="4414"/>
                  </a:lnTo>
                  <a:lnTo>
                    <a:pt x="1872" y="4414"/>
                  </a:lnTo>
                  <a:lnTo>
                    <a:pt x="1872" y="4414"/>
                  </a:lnTo>
                  <a:lnTo>
                    <a:pt x="1872" y="4414"/>
                  </a:lnTo>
                  <a:lnTo>
                    <a:pt x="1872" y="4414"/>
                  </a:lnTo>
                  <a:lnTo>
                    <a:pt x="1872" y="4414"/>
                  </a:lnTo>
                  <a:lnTo>
                    <a:pt x="1872" y="4414"/>
                  </a:lnTo>
                  <a:close/>
                </a:path>
              </a:pathLst>
            </a:custGeom>
            <a:gradFill rotWithShape="0">
              <a:gsLst>
                <a:gs pos="0">
                  <a:srgbClr val="FFCC00"/>
                </a:gs>
                <a:gs pos="100000">
                  <a:srgbClr val="520402"/>
                </a:gs>
              </a:gsLst>
              <a:lin ang="5400000" scaled="1"/>
            </a:gradFill>
            <a:ln w="12600">
              <a:solidFill>
                <a:srgbClr val="B2B2B2"/>
              </a:solidFill>
              <a:round/>
              <a:headEnd/>
              <a:tailEnd/>
            </a:ln>
            <a:effectLst>
              <a:outerShdw dist="17819" dir="2700000" algn="ctr" rotWithShape="0">
                <a:srgbClr val="875B0D"/>
              </a:outerShdw>
            </a:effectLst>
          </p:spPr>
          <p:txBody>
            <a:bodyPr wrap="none" anchor="ctr"/>
            <a:lstStyle/>
            <a:p>
              <a:endParaRPr lang="es-PA"/>
            </a:p>
          </p:txBody>
        </p:sp>
        <p:sp>
          <p:nvSpPr>
            <p:cNvPr id="20486" name="Freeform 6"/>
            <p:cNvSpPr>
              <a:spLocks noChangeArrowheads="1"/>
            </p:cNvSpPr>
            <p:nvPr/>
          </p:nvSpPr>
          <p:spPr bwMode="auto">
            <a:xfrm>
              <a:off x="3330" y="1759"/>
              <a:ext cx="511" cy="1161"/>
            </a:xfrm>
            <a:custGeom>
              <a:avLst/>
              <a:gdLst/>
              <a:ahLst/>
              <a:cxnLst>
                <a:cxn ang="0">
                  <a:pos x="2255" y="3342"/>
                </a:cxn>
                <a:cxn ang="0">
                  <a:pos x="2121" y="4085"/>
                </a:cxn>
                <a:cxn ang="0">
                  <a:pos x="1895" y="4665"/>
                </a:cxn>
                <a:cxn ang="0">
                  <a:pos x="1560" y="5006"/>
                </a:cxn>
                <a:cxn ang="0">
                  <a:pos x="1176" y="5125"/>
                </a:cxn>
                <a:cxn ang="0">
                  <a:pos x="684" y="4959"/>
                </a:cxn>
                <a:cxn ang="0">
                  <a:pos x="321" y="4473"/>
                </a:cxn>
                <a:cxn ang="0">
                  <a:pos x="73" y="3669"/>
                </a:cxn>
                <a:cxn ang="0">
                  <a:pos x="0" y="2582"/>
                </a:cxn>
                <a:cxn ang="0">
                  <a:pos x="29" y="1838"/>
                </a:cxn>
                <a:cxn ang="0">
                  <a:pos x="138" y="1186"/>
                </a:cxn>
                <a:cxn ang="0">
                  <a:pos x="306" y="666"/>
                </a:cxn>
                <a:cxn ang="0">
                  <a:pos x="560" y="291"/>
                </a:cxn>
                <a:cxn ang="0">
                  <a:pos x="850" y="76"/>
                </a:cxn>
                <a:cxn ang="0">
                  <a:pos x="1183" y="0"/>
                </a:cxn>
                <a:cxn ang="0">
                  <a:pos x="1560" y="105"/>
                </a:cxn>
                <a:cxn ang="0">
                  <a:pos x="1871" y="410"/>
                </a:cxn>
                <a:cxn ang="0">
                  <a:pos x="2083" y="890"/>
                </a:cxn>
                <a:cxn ang="0">
                  <a:pos x="2216" y="1556"/>
                </a:cxn>
                <a:cxn ang="0">
                  <a:pos x="1743" y="1440"/>
                </a:cxn>
                <a:cxn ang="0">
                  <a:pos x="1640" y="1069"/>
                </a:cxn>
                <a:cxn ang="0">
                  <a:pos x="1481" y="814"/>
                </a:cxn>
                <a:cxn ang="0">
                  <a:pos x="1295" y="696"/>
                </a:cxn>
                <a:cxn ang="0">
                  <a:pos x="1026" y="696"/>
                </a:cxn>
                <a:cxn ang="0">
                  <a:pos x="763" y="921"/>
                </a:cxn>
                <a:cxn ang="0">
                  <a:pos x="568" y="1380"/>
                </a:cxn>
                <a:cxn ang="0">
                  <a:pos x="457" y="2107"/>
                </a:cxn>
                <a:cxn ang="0">
                  <a:pos x="457" y="3015"/>
                </a:cxn>
                <a:cxn ang="0">
                  <a:pos x="552" y="3726"/>
                </a:cxn>
                <a:cxn ang="0">
                  <a:pos x="747" y="4189"/>
                </a:cxn>
                <a:cxn ang="0">
                  <a:pos x="1018" y="4428"/>
                </a:cxn>
                <a:cxn ang="0">
                  <a:pos x="1295" y="4428"/>
                </a:cxn>
                <a:cxn ang="0">
                  <a:pos x="1506" y="4280"/>
                </a:cxn>
                <a:cxn ang="0">
                  <a:pos x="1672" y="3981"/>
                </a:cxn>
                <a:cxn ang="0">
                  <a:pos x="1784" y="3506"/>
                </a:cxn>
                <a:cxn ang="0">
                  <a:pos x="1823" y="3222"/>
                </a:cxn>
              </a:cxnLst>
              <a:rect l="0" t="0" r="r" b="b"/>
              <a:pathLst>
                <a:path w="2256" h="5126">
                  <a:moveTo>
                    <a:pt x="1823" y="3222"/>
                  </a:moveTo>
                  <a:lnTo>
                    <a:pt x="2255" y="3342"/>
                  </a:lnTo>
                  <a:lnTo>
                    <a:pt x="2200" y="3726"/>
                  </a:lnTo>
                  <a:lnTo>
                    <a:pt x="2121" y="4085"/>
                  </a:lnTo>
                  <a:lnTo>
                    <a:pt x="2021" y="4400"/>
                  </a:lnTo>
                  <a:lnTo>
                    <a:pt x="1895" y="4665"/>
                  </a:lnTo>
                  <a:lnTo>
                    <a:pt x="1736" y="4856"/>
                  </a:lnTo>
                  <a:lnTo>
                    <a:pt x="1560" y="5006"/>
                  </a:lnTo>
                  <a:lnTo>
                    <a:pt x="1373" y="5094"/>
                  </a:lnTo>
                  <a:lnTo>
                    <a:pt x="1176" y="5125"/>
                  </a:lnTo>
                  <a:lnTo>
                    <a:pt x="913" y="5079"/>
                  </a:lnTo>
                  <a:lnTo>
                    <a:pt x="684" y="4959"/>
                  </a:lnTo>
                  <a:lnTo>
                    <a:pt x="490" y="4755"/>
                  </a:lnTo>
                  <a:lnTo>
                    <a:pt x="321" y="4473"/>
                  </a:lnTo>
                  <a:lnTo>
                    <a:pt x="169" y="4100"/>
                  </a:lnTo>
                  <a:lnTo>
                    <a:pt x="73" y="3669"/>
                  </a:lnTo>
                  <a:lnTo>
                    <a:pt x="16" y="3164"/>
                  </a:lnTo>
                  <a:lnTo>
                    <a:pt x="0" y="2582"/>
                  </a:lnTo>
                  <a:lnTo>
                    <a:pt x="0" y="2197"/>
                  </a:lnTo>
                  <a:lnTo>
                    <a:pt x="29" y="1838"/>
                  </a:lnTo>
                  <a:lnTo>
                    <a:pt x="67" y="1500"/>
                  </a:lnTo>
                  <a:lnTo>
                    <a:pt x="138" y="1186"/>
                  </a:lnTo>
                  <a:lnTo>
                    <a:pt x="210" y="921"/>
                  </a:lnTo>
                  <a:lnTo>
                    <a:pt x="306" y="666"/>
                  </a:lnTo>
                  <a:lnTo>
                    <a:pt x="426" y="455"/>
                  </a:lnTo>
                  <a:lnTo>
                    <a:pt x="560" y="291"/>
                  </a:lnTo>
                  <a:lnTo>
                    <a:pt x="691" y="157"/>
                  </a:lnTo>
                  <a:lnTo>
                    <a:pt x="850" y="76"/>
                  </a:lnTo>
                  <a:lnTo>
                    <a:pt x="1009" y="15"/>
                  </a:lnTo>
                  <a:lnTo>
                    <a:pt x="1183" y="0"/>
                  </a:lnTo>
                  <a:lnTo>
                    <a:pt x="1379" y="15"/>
                  </a:lnTo>
                  <a:lnTo>
                    <a:pt x="1560" y="105"/>
                  </a:lnTo>
                  <a:lnTo>
                    <a:pt x="1727" y="234"/>
                  </a:lnTo>
                  <a:lnTo>
                    <a:pt x="1871" y="410"/>
                  </a:lnTo>
                  <a:lnTo>
                    <a:pt x="1990" y="622"/>
                  </a:lnTo>
                  <a:lnTo>
                    <a:pt x="2083" y="890"/>
                  </a:lnTo>
                  <a:lnTo>
                    <a:pt x="2155" y="1200"/>
                  </a:lnTo>
                  <a:lnTo>
                    <a:pt x="2216" y="1556"/>
                  </a:lnTo>
                  <a:lnTo>
                    <a:pt x="1784" y="1674"/>
                  </a:lnTo>
                  <a:lnTo>
                    <a:pt x="1743" y="1440"/>
                  </a:lnTo>
                  <a:lnTo>
                    <a:pt x="1694" y="1248"/>
                  </a:lnTo>
                  <a:lnTo>
                    <a:pt x="1640" y="1069"/>
                  </a:lnTo>
                  <a:lnTo>
                    <a:pt x="1567" y="921"/>
                  </a:lnTo>
                  <a:lnTo>
                    <a:pt x="1481" y="814"/>
                  </a:lnTo>
                  <a:lnTo>
                    <a:pt x="1390" y="741"/>
                  </a:lnTo>
                  <a:lnTo>
                    <a:pt x="1295" y="696"/>
                  </a:lnTo>
                  <a:lnTo>
                    <a:pt x="1191" y="679"/>
                  </a:lnTo>
                  <a:lnTo>
                    <a:pt x="1026" y="696"/>
                  </a:lnTo>
                  <a:lnTo>
                    <a:pt x="890" y="785"/>
                  </a:lnTo>
                  <a:lnTo>
                    <a:pt x="763" y="921"/>
                  </a:lnTo>
                  <a:lnTo>
                    <a:pt x="659" y="1129"/>
                  </a:lnTo>
                  <a:lnTo>
                    <a:pt x="568" y="1380"/>
                  </a:lnTo>
                  <a:lnTo>
                    <a:pt x="496" y="1718"/>
                  </a:lnTo>
                  <a:lnTo>
                    <a:pt x="457" y="2107"/>
                  </a:lnTo>
                  <a:lnTo>
                    <a:pt x="448" y="2567"/>
                  </a:lnTo>
                  <a:lnTo>
                    <a:pt x="457" y="3015"/>
                  </a:lnTo>
                  <a:lnTo>
                    <a:pt x="496" y="3414"/>
                  </a:lnTo>
                  <a:lnTo>
                    <a:pt x="552" y="3726"/>
                  </a:lnTo>
                  <a:lnTo>
                    <a:pt x="644" y="3996"/>
                  </a:lnTo>
                  <a:lnTo>
                    <a:pt x="747" y="4189"/>
                  </a:lnTo>
                  <a:lnTo>
                    <a:pt x="874" y="4338"/>
                  </a:lnTo>
                  <a:lnTo>
                    <a:pt x="1018" y="4428"/>
                  </a:lnTo>
                  <a:lnTo>
                    <a:pt x="1176" y="4458"/>
                  </a:lnTo>
                  <a:lnTo>
                    <a:pt x="1295" y="4428"/>
                  </a:lnTo>
                  <a:lnTo>
                    <a:pt x="1404" y="4369"/>
                  </a:lnTo>
                  <a:lnTo>
                    <a:pt x="1506" y="4280"/>
                  </a:lnTo>
                  <a:lnTo>
                    <a:pt x="1600" y="4145"/>
                  </a:lnTo>
                  <a:lnTo>
                    <a:pt x="1672" y="3981"/>
                  </a:lnTo>
                  <a:lnTo>
                    <a:pt x="1736" y="3771"/>
                  </a:lnTo>
                  <a:lnTo>
                    <a:pt x="1784" y="3506"/>
                  </a:lnTo>
                  <a:lnTo>
                    <a:pt x="1823" y="3222"/>
                  </a:lnTo>
                  <a:lnTo>
                    <a:pt x="1823" y="3222"/>
                  </a:lnTo>
                </a:path>
              </a:pathLst>
            </a:custGeom>
            <a:gradFill rotWithShape="0">
              <a:gsLst>
                <a:gs pos="0">
                  <a:srgbClr val="FFCC00"/>
                </a:gs>
                <a:gs pos="100000">
                  <a:srgbClr val="520402"/>
                </a:gs>
              </a:gsLst>
              <a:lin ang="5400000" scaled="1"/>
            </a:gradFill>
            <a:ln w="12600">
              <a:solidFill>
                <a:srgbClr val="B2B2B2"/>
              </a:solidFill>
              <a:round/>
              <a:headEnd/>
              <a:tailEnd/>
            </a:ln>
            <a:effectLst>
              <a:outerShdw dist="17819" dir="2700000" algn="ctr" rotWithShape="0">
                <a:srgbClr val="875B0D"/>
              </a:outerShdw>
            </a:effectLst>
          </p:spPr>
          <p:txBody>
            <a:bodyPr wrap="none" anchor="ctr"/>
            <a:lstStyle/>
            <a:p>
              <a:endParaRPr lang="es-PA"/>
            </a:p>
          </p:txBody>
        </p:sp>
        <p:sp>
          <p:nvSpPr>
            <p:cNvPr id="20487" name="Freeform 7"/>
            <p:cNvSpPr>
              <a:spLocks noChangeArrowheads="1"/>
            </p:cNvSpPr>
            <p:nvPr/>
          </p:nvSpPr>
          <p:spPr bwMode="auto">
            <a:xfrm>
              <a:off x="3938" y="1362"/>
              <a:ext cx="94" cy="1533"/>
            </a:xfrm>
            <a:custGeom>
              <a:avLst/>
              <a:gdLst/>
              <a:ahLst/>
              <a:cxnLst>
                <a:cxn ang="0">
                  <a:pos x="0" y="6764"/>
                </a:cxn>
                <a:cxn ang="0">
                  <a:pos x="0" y="1857"/>
                </a:cxn>
                <a:cxn ang="0">
                  <a:pos x="419" y="1857"/>
                </a:cxn>
                <a:cxn ang="0">
                  <a:pos x="419" y="6764"/>
                </a:cxn>
                <a:cxn ang="0">
                  <a:pos x="0" y="6764"/>
                </a:cxn>
                <a:cxn ang="0">
                  <a:pos x="0" y="6764"/>
                </a:cxn>
                <a:cxn ang="0">
                  <a:pos x="0" y="6764"/>
                </a:cxn>
                <a:cxn ang="0">
                  <a:pos x="0" y="6764"/>
                </a:cxn>
                <a:cxn ang="0">
                  <a:pos x="0" y="6764"/>
                </a:cxn>
                <a:cxn ang="0">
                  <a:pos x="0" y="6764"/>
                </a:cxn>
                <a:cxn ang="0">
                  <a:pos x="0" y="6764"/>
                </a:cxn>
                <a:cxn ang="0">
                  <a:pos x="0" y="949"/>
                </a:cxn>
                <a:cxn ang="0">
                  <a:pos x="0" y="0"/>
                </a:cxn>
                <a:cxn ang="0">
                  <a:pos x="419" y="0"/>
                </a:cxn>
                <a:cxn ang="0">
                  <a:pos x="419" y="949"/>
                </a:cxn>
                <a:cxn ang="0">
                  <a:pos x="0" y="949"/>
                </a:cxn>
                <a:cxn ang="0">
                  <a:pos x="0" y="949"/>
                </a:cxn>
                <a:cxn ang="0">
                  <a:pos x="0" y="949"/>
                </a:cxn>
                <a:cxn ang="0">
                  <a:pos x="0" y="949"/>
                </a:cxn>
                <a:cxn ang="0">
                  <a:pos x="0" y="949"/>
                </a:cxn>
                <a:cxn ang="0">
                  <a:pos x="0" y="949"/>
                </a:cxn>
                <a:cxn ang="0">
                  <a:pos x="0" y="949"/>
                </a:cxn>
              </a:cxnLst>
              <a:rect l="0" t="0" r="r" b="b"/>
              <a:pathLst>
                <a:path w="420" h="6765">
                  <a:moveTo>
                    <a:pt x="0" y="6764"/>
                  </a:moveTo>
                  <a:lnTo>
                    <a:pt x="0" y="1857"/>
                  </a:lnTo>
                  <a:lnTo>
                    <a:pt x="419" y="1857"/>
                  </a:lnTo>
                  <a:lnTo>
                    <a:pt x="419" y="6764"/>
                  </a:lnTo>
                  <a:lnTo>
                    <a:pt x="0" y="6764"/>
                  </a:lnTo>
                  <a:lnTo>
                    <a:pt x="0" y="6764"/>
                  </a:lnTo>
                  <a:lnTo>
                    <a:pt x="0" y="6764"/>
                  </a:lnTo>
                  <a:lnTo>
                    <a:pt x="0" y="6764"/>
                  </a:lnTo>
                  <a:lnTo>
                    <a:pt x="0" y="6764"/>
                  </a:lnTo>
                  <a:lnTo>
                    <a:pt x="0" y="6764"/>
                  </a:lnTo>
                  <a:lnTo>
                    <a:pt x="0" y="6764"/>
                  </a:lnTo>
                  <a:close/>
                  <a:moveTo>
                    <a:pt x="0" y="949"/>
                  </a:moveTo>
                  <a:lnTo>
                    <a:pt x="0" y="0"/>
                  </a:lnTo>
                  <a:lnTo>
                    <a:pt x="419" y="0"/>
                  </a:lnTo>
                  <a:lnTo>
                    <a:pt x="419" y="949"/>
                  </a:lnTo>
                  <a:lnTo>
                    <a:pt x="0" y="949"/>
                  </a:lnTo>
                  <a:lnTo>
                    <a:pt x="0" y="949"/>
                  </a:lnTo>
                  <a:lnTo>
                    <a:pt x="0" y="949"/>
                  </a:lnTo>
                  <a:lnTo>
                    <a:pt x="0" y="949"/>
                  </a:lnTo>
                  <a:lnTo>
                    <a:pt x="0" y="949"/>
                  </a:lnTo>
                  <a:lnTo>
                    <a:pt x="0" y="949"/>
                  </a:lnTo>
                  <a:lnTo>
                    <a:pt x="0" y="949"/>
                  </a:lnTo>
                  <a:close/>
                </a:path>
              </a:pathLst>
            </a:custGeom>
            <a:gradFill rotWithShape="0">
              <a:gsLst>
                <a:gs pos="0">
                  <a:srgbClr val="FFCC00"/>
                </a:gs>
                <a:gs pos="100000">
                  <a:srgbClr val="520402"/>
                </a:gs>
              </a:gsLst>
              <a:lin ang="5400000" scaled="1"/>
            </a:gradFill>
            <a:ln w="12600">
              <a:solidFill>
                <a:srgbClr val="B2B2B2"/>
              </a:solidFill>
              <a:round/>
              <a:headEnd/>
              <a:tailEnd/>
            </a:ln>
            <a:effectLst>
              <a:outerShdw dist="17819" dir="2700000" algn="ctr" rotWithShape="0">
                <a:srgbClr val="875B0D"/>
              </a:outerShdw>
            </a:effectLst>
          </p:spPr>
          <p:txBody>
            <a:bodyPr wrap="none" anchor="ctr"/>
            <a:lstStyle/>
            <a:p>
              <a:endParaRPr lang="es-PA"/>
            </a:p>
          </p:txBody>
        </p:sp>
        <p:sp>
          <p:nvSpPr>
            <p:cNvPr id="20488" name="Freeform 8"/>
            <p:cNvSpPr>
              <a:spLocks noChangeArrowheads="1"/>
            </p:cNvSpPr>
            <p:nvPr/>
          </p:nvSpPr>
          <p:spPr bwMode="auto">
            <a:xfrm>
              <a:off x="4153" y="1759"/>
              <a:ext cx="546" cy="1161"/>
            </a:xfrm>
            <a:custGeom>
              <a:avLst/>
              <a:gdLst/>
              <a:ahLst/>
              <a:cxnLst>
                <a:cxn ang="0">
                  <a:pos x="1534" y="2717"/>
                </a:cxn>
                <a:cxn ang="0">
                  <a:pos x="970" y="2895"/>
                </a:cxn>
                <a:cxn ang="0">
                  <a:pos x="717" y="3029"/>
                </a:cxn>
                <a:cxn ang="0">
                  <a:pos x="568" y="3222"/>
                </a:cxn>
                <a:cxn ang="0">
                  <a:pos x="490" y="3490"/>
                </a:cxn>
                <a:cxn ang="0">
                  <a:pos x="473" y="3846"/>
                </a:cxn>
                <a:cxn ang="0">
                  <a:pos x="616" y="4265"/>
                </a:cxn>
                <a:cxn ang="0">
                  <a:pos x="876" y="4473"/>
                </a:cxn>
                <a:cxn ang="0">
                  <a:pos x="1248" y="4428"/>
                </a:cxn>
                <a:cxn ang="0">
                  <a:pos x="1556" y="4161"/>
                </a:cxn>
                <a:cxn ang="0">
                  <a:pos x="1770" y="3699"/>
                </a:cxn>
                <a:cxn ang="0">
                  <a:pos x="1834" y="3104"/>
                </a:cxn>
                <a:cxn ang="0">
                  <a:pos x="1841" y="2537"/>
                </a:cxn>
                <a:cxn ang="0">
                  <a:pos x="1841" y="2537"/>
                </a:cxn>
                <a:cxn ang="0">
                  <a:pos x="1872" y="4414"/>
                </a:cxn>
                <a:cxn ang="0">
                  <a:pos x="1509" y="4873"/>
                </a:cxn>
                <a:cxn ang="0">
                  <a:pos x="1154" y="5079"/>
                </a:cxn>
                <a:cxn ang="0">
                  <a:pos x="695" y="5094"/>
                </a:cxn>
                <a:cxn ang="0">
                  <a:pos x="233" y="4740"/>
                </a:cxn>
                <a:cxn ang="0">
                  <a:pos x="9" y="4010"/>
                </a:cxn>
                <a:cxn ang="0">
                  <a:pos x="24" y="3371"/>
                </a:cxn>
                <a:cxn ang="0">
                  <a:pos x="130" y="2925"/>
                </a:cxn>
                <a:cxn ang="0">
                  <a:pos x="322" y="2582"/>
                </a:cxn>
                <a:cxn ang="0">
                  <a:pos x="551" y="2360"/>
                </a:cxn>
                <a:cxn ang="0">
                  <a:pos x="795" y="2242"/>
                </a:cxn>
                <a:cxn ang="0">
                  <a:pos x="1288" y="2123"/>
                </a:cxn>
                <a:cxn ang="0">
                  <a:pos x="1841" y="1897"/>
                </a:cxn>
                <a:cxn ang="0">
                  <a:pos x="1841" y="1704"/>
                </a:cxn>
                <a:cxn ang="0">
                  <a:pos x="1803" y="1248"/>
                </a:cxn>
                <a:cxn ang="0">
                  <a:pos x="1613" y="830"/>
                </a:cxn>
                <a:cxn ang="0">
                  <a:pos x="1208" y="679"/>
                </a:cxn>
                <a:cxn ang="0">
                  <a:pos x="820" y="799"/>
                </a:cxn>
                <a:cxn ang="0">
                  <a:pos x="609" y="1173"/>
                </a:cxn>
                <a:cxn ang="0">
                  <a:pos x="83" y="1513"/>
                </a:cxn>
                <a:cxn ang="0">
                  <a:pos x="202" y="830"/>
                </a:cxn>
                <a:cxn ang="0">
                  <a:pos x="433" y="368"/>
                </a:cxn>
                <a:cxn ang="0">
                  <a:pos x="795" y="89"/>
                </a:cxn>
                <a:cxn ang="0">
                  <a:pos x="1264" y="0"/>
                </a:cxn>
                <a:cxn ang="0">
                  <a:pos x="1689" y="76"/>
                </a:cxn>
                <a:cxn ang="0">
                  <a:pos x="1985" y="307"/>
                </a:cxn>
                <a:cxn ang="0">
                  <a:pos x="2159" y="622"/>
                </a:cxn>
                <a:cxn ang="0">
                  <a:pos x="2261" y="1069"/>
                </a:cxn>
                <a:cxn ang="0">
                  <a:pos x="2276" y="1587"/>
                </a:cxn>
                <a:cxn ang="0">
                  <a:pos x="2284" y="3490"/>
                </a:cxn>
                <a:cxn ang="0">
                  <a:pos x="2308" y="4428"/>
                </a:cxn>
                <a:cxn ang="0">
                  <a:pos x="2369" y="4873"/>
                </a:cxn>
                <a:cxn ang="0">
                  <a:pos x="1922" y="4873"/>
                </a:cxn>
                <a:cxn ang="0">
                  <a:pos x="1872" y="4414"/>
                </a:cxn>
                <a:cxn ang="0">
                  <a:pos x="1872" y="4414"/>
                </a:cxn>
                <a:cxn ang="0">
                  <a:pos x="1872" y="4414"/>
                </a:cxn>
              </a:cxnLst>
              <a:rect l="0" t="0" r="r" b="b"/>
              <a:pathLst>
                <a:path w="2410" h="5126">
                  <a:moveTo>
                    <a:pt x="1841" y="2537"/>
                  </a:moveTo>
                  <a:lnTo>
                    <a:pt x="1701" y="2628"/>
                  </a:lnTo>
                  <a:lnTo>
                    <a:pt x="1534" y="2717"/>
                  </a:lnTo>
                  <a:lnTo>
                    <a:pt x="1329" y="2791"/>
                  </a:lnTo>
                  <a:lnTo>
                    <a:pt x="1106" y="2866"/>
                  </a:lnTo>
                  <a:lnTo>
                    <a:pt x="970" y="2895"/>
                  </a:lnTo>
                  <a:lnTo>
                    <a:pt x="860" y="2940"/>
                  </a:lnTo>
                  <a:lnTo>
                    <a:pt x="774" y="2984"/>
                  </a:lnTo>
                  <a:lnTo>
                    <a:pt x="717" y="3029"/>
                  </a:lnTo>
                  <a:lnTo>
                    <a:pt x="654" y="3091"/>
                  </a:lnTo>
                  <a:lnTo>
                    <a:pt x="609" y="3148"/>
                  </a:lnTo>
                  <a:lnTo>
                    <a:pt x="568" y="3222"/>
                  </a:lnTo>
                  <a:lnTo>
                    <a:pt x="538" y="3298"/>
                  </a:lnTo>
                  <a:lnTo>
                    <a:pt x="506" y="3386"/>
                  </a:lnTo>
                  <a:lnTo>
                    <a:pt x="490" y="3490"/>
                  </a:lnTo>
                  <a:lnTo>
                    <a:pt x="473" y="3593"/>
                  </a:lnTo>
                  <a:lnTo>
                    <a:pt x="473" y="3699"/>
                  </a:lnTo>
                  <a:lnTo>
                    <a:pt x="473" y="3846"/>
                  </a:lnTo>
                  <a:lnTo>
                    <a:pt x="506" y="3996"/>
                  </a:lnTo>
                  <a:lnTo>
                    <a:pt x="546" y="4130"/>
                  </a:lnTo>
                  <a:lnTo>
                    <a:pt x="616" y="4265"/>
                  </a:lnTo>
                  <a:lnTo>
                    <a:pt x="678" y="4354"/>
                  </a:lnTo>
                  <a:lnTo>
                    <a:pt x="774" y="4428"/>
                  </a:lnTo>
                  <a:lnTo>
                    <a:pt x="876" y="4473"/>
                  </a:lnTo>
                  <a:lnTo>
                    <a:pt x="1003" y="4489"/>
                  </a:lnTo>
                  <a:lnTo>
                    <a:pt x="1122" y="4473"/>
                  </a:lnTo>
                  <a:lnTo>
                    <a:pt x="1248" y="4428"/>
                  </a:lnTo>
                  <a:lnTo>
                    <a:pt x="1360" y="4369"/>
                  </a:lnTo>
                  <a:lnTo>
                    <a:pt x="1470" y="4280"/>
                  </a:lnTo>
                  <a:lnTo>
                    <a:pt x="1556" y="4161"/>
                  </a:lnTo>
                  <a:lnTo>
                    <a:pt x="1635" y="4026"/>
                  </a:lnTo>
                  <a:lnTo>
                    <a:pt x="1707" y="3876"/>
                  </a:lnTo>
                  <a:lnTo>
                    <a:pt x="1770" y="3699"/>
                  </a:lnTo>
                  <a:lnTo>
                    <a:pt x="1794" y="3533"/>
                  </a:lnTo>
                  <a:lnTo>
                    <a:pt x="1817" y="3342"/>
                  </a:lnTo>
                  <a:lnTo>
                    <a:pt x="1834" y="3104"/>
                  </a:lnTo>
                  <a:lnTo>
                    <a:pt x="1841" y="2852"/>
                  </a:lnTo>
                  <a:lnTo>
                    <a:pt x="1841" y="2537"/>
                  </a:lnTo>
                  <a:lnTo>
                    <a:pt x="1841" y="2537"/>
                  </a:lnTo>
                  <a:lnTo>
                    <a:pt x="1841" y="2537"/>
                  </a:lnTo>
                  <a:lnTo>
                    <a:pt x="1841" y="2537"/>
                  </a:lnTo>
                  <a:lnTo>
                    <a:pt x="1841" y="2537"/>
                  </a:lnTo>
                  <a:lnTo>
                    <a:pt x="1841" y="2537"/>
                  </a:lnTo>
                  <a:lnTo>
                    <a:pt x="1841" y="2537"/>
                  </a:lnTo>
                  <a:close/>
                  <a:moveTo>
                    <a:pt x="1872" y="4414"/>
                  </a:moveTo>
                  <a:lnTo>
                    <a:pt x="1747" y="4592"/>
                  </a:lnTo>
                  <a:lnTo>
                    <a:pt x="1628" y="4755"/>
                  </a:lnTo>
                  <a:lnTo>
                    <a:pt x="1509" y="4873"/>
                  </a:lnTo>
                  <a:lnTo>
                    <a:pt x="1401" y="4959"/>
                  </a:lnTo>
                  <a:lnTo>
                    <a:pt x="1272" y="5035"/>
                  </a:lnTo>
                  <a:lnTo>
                    <a:pt x="1154" y="5079"/>
                  </a:lnTo>
                  <a:lnTo>
                    <a:pt x="1026" y="5110"/>
                  </a:lnTo>
                  <a:lnTo>
                    <a:pt x="908" y="5125"/>
                  </a:lnTo>
                  <a:lnTo>
                    <a:pt x="695" y="5094"/>
                  </a:lnTo>
                  <a:lnTo>
                    <a:pt x="514" y="5020"/>
                  </a:lnTo>
                  <a:lnTo>
                    <a:pt x="354" y="4902"/>
                  </a:lnTo>
                  <a:lnTo>
                    <a:pt x="233" y="4740"/>
                  </a:lnTo>
                  <a:lnTo>
                    <a:pt x="123" y="4518"/>
                  </a:lnTo>
                  <a:lnTo>
                    <a:pt x="50" y="4280"/>
                  </a:lnTo>
                  <a:lnTo>
                    <a:pt x="9" y="4010"/>
                  </a:lnTo>
                  <a:lnTo>
                    <a:pt x="0" y="3726"/>
                  </a:lnTo>
                  <a:lnTo>
                    <a:pt x="0" y="3549"/>
                  </a:lnTo>
                  <a:lnTo>
                    <a:pt x="24" y="3371"/>
                  </a:lnTo>
                  <a:lnTo>
                    <a:pt x="49" y="3222"/>
                  </a:lnTo>
                  <a:lnTo>
                    <a:pt x="90" y="3075"/>
                  </a:lnTo>
                  <a:lnTo>
                    <a:pt x="130" y="2925"/>
                  </a:lnTo>
                  <a:lnTo>
                    <a:pt x="187" y="2806"/>
                  </a:lnTo>
                  <a:lnTo>
                    <a:pt x="243" y="2686"/>
                  </a:lnTo>
                  <a:lnTo>
                    <a:pt x="322" y="2582"/>
                  </a:lnTo>
                  <a:lnTo>
                    <a:pt x="386" y="2494"/>
                  </a:lnTo>
                  <a:lnTo>
                    <a:pt x="465" y="2418"/>
                  </a:lnTo>
                  <a:lnTo>
                    <a:pt x="551" y="2360"/>
                  </a:lnTo>
                  <a:lnTo>
                    <a:pt x="646" y="2315"/>
                  </a:lnTo>
                  <a:lnTo>
                    <a:pt x="710" y="2285"/>
                  </a:lnTo>
                  <a:lnTo>
                    <a:pt x="795" y="2242"/>
                  </a:lnTo>
                  <a:lnTo>
                    <a:pt x="908" y="2211"/>
                  </a:lnTo>
                  <a:lnTo>
                    <a:pt x="1035" y="2181"/>
                  </a:lnTo>
                  <a:lnTo>
                    <a:pt x="1288" y="2123"/>
                  </a:lnTo>
                  <a:lnTo>
                    <a:pt x="1500" y="2046"/>
                  </a:lnTo>
                  <a:lnTo>
                    <a:pt x="1683" y="1972"/>
                  </a:lnTo>
                  <a:lnTo>
                    <a:pt x="1841" y="1897"/>
                  </a:lnTo>
                  <a:lnTo>
                    <a:pt x="1841" y="1822"/>
                  </a:lnTo>
                  <a:lnTo>
                    <a:pt x="1841" y="1762"/>
                  </a:lnTo>
                  <a:lnTo>
                    <a:pt x="1841" y="1704"/>
                  </a:lnTo>
                  <a:lnTo>
                    <a:pt x="1841" y="1674"/>
                  </a:lnTo>
                  <a:lnTo>
                    <a:pt x="1826" y="1440"/>
                  </a:lnTo>
                  <a:lnTo>
                    <a:pt x="1803" y="1248"/>
                  </a:lnTo>
                  <a:lnTo>
                    <a:pt x="1754" y="1085"/>
                  </a:lnTo>
                  <a:lnTo>
                    <a:pt x="1707" y="964"/>
                  </a:lnTo>
                  <a:lnTo>
                    <a:pt x="1613" y="830"/>
                  </a:lnTo>
                  <a:lnTo>
                    <a:pt x="1494" y="741"/>
                  </a:lnTo>
                  <a:lnTo>
                    <a:pt x="1360" y="696"/>
                  </a:lnTo>
                  <a:lnTo>
                    <a:pt x="1208" y="679"/>
                  </a:lnTo>
                  <a:lnTo>
                    <a:pt x="1060" y="679"/>
                  </a:lnTo>
                  <a:lnTo>
                    <a:pt x="931" y="726"/>
                  </a:lnTo>
                  <a:lnTo>
                    <a:pt x="820" y="799"/>
                  </a:lnTo>
                  <a:lnTo>
                    <a:pt x="742" y="890"/>
                  </a:lnTo>
                  <a:lnTo>
                    <a:pt x="670" y="1011"/>
                  </a:lnTo>
                  <a:lnTo>
                    <a:pt x="609" y="1173"/>
                  </a:lnTo>
                  <a:lnTo>
                    <a:pt x="551" y="1380"/>
                  </a:lnTo>
                  <a:lnTo>
                    <a:pt x="521" y="1616"/>
                  </a:lnTo>
                  <a:lnTo>
                    <a:pt x="83" y="1513"/>
                  </a:lnTo>
                  <a:lnTo>
                    <a:pt x="115" y="1261"/>
                  </a:lnTo>
                  <a:lnTo>
                    <a:pt x="155" y="1038"/>
                  </a:lnTo>
                  <a:lnTo>
                    <a:pt x="202" y="830"/>
                  </a:lnTo>
                  <a:lnTo>
                    <a:pt x="274" y="650"/>
                  </a:lnTo>
                  <a:lnTo>
                    <a:pt x="346" y="501"/>
                  </a:lnTo>
                  <a:lnTo>
                    <a:pt x="433" y="368"/>
                  </a:lnTo>
                  <a:lnTo>
                    <a:pt x="546" y="247"/>
                  </a:lnTo>
                  <a:lnTo>
                    <a:pt x="670" y="157"/>
                  </a:lnTo>
                  <a:lnTo>
                    <a:pt x="795" y="89"/>
                  </a:lnTo>
                  <a:lnTo>
                    <a:pt x="939" y="29"/>
                  </a:lnTo>
                  <a:lnTo>
                    <a:pt x="1098" y="0"/>
                  </a:lnTo>
                  <a:lnTo>
                    <a:pt x="1264" y="0"/>
                  </a:lnTo>
                  <a:lnTo>
                    <a:pt x="1423" y="0"/>
                  </a:lnTo>
                  <a:lnTo>
                    <a:pt x="1566" y="29"/>
                  </a:lnTo>
                  <a:lnTo>
                    <a:pt x="1689" y="76"/>
                  </a:lnTo>
                  <a:lnTo>
                    <a:pt x="1809" y="143"/>
                  </a:lnTo>
                  <a:lnTo>
                    <a:pt x="1905" y="217"/>
                  </a:lnTo>
                  <a:lnTo>
                    <a:pt x="1985" y="307"/>
                  </a:lnTo>
                  <a:lnTo>
                    <a:pt x="2057" y="395"/>
                  </a:lnTo>
                  <a:lnTo>
                    <a:pt x="2121" y="501"/>
                  </a:lnTo>
                  <a:lnTo>
                    <a:pt x="2159" y="622"/>
                  </a:lnTo>
                  <a:lnTo>
                    <a:pt x="2200" y="757"/>
                  </a:lnTo>
                  <a:lnTo>
                    <a:pt x="2230" y="904"/>
                  </a:lnTo>
                  <a:lnTo>
                    <a:pt x="2261" y="1069"/>
                  </a:lnTo>
                  <a:lnTo>
                    <a:pt x="2261" y="1200"/>
                  </a:lnTo>
                  <a:lnTo>
                    <a:pt x="2268" y="1380"/>
                  </a:lnTo>
                  <a:lnTo>
                    <a:pt x="2276" y="1587"/>
                  </a:lnTo>
                  <a:lnTo>
                    <a:pt x="2284" y="1838"/>
                  </a:lnTo>
                  <a:lnTo>
                    <a:pt x="2284" y="2955"/>
                  </a:lnTo>
                  <a:lnTo>
                    <a:pt x="2284" y="3490"/>
                  </a:lnTo>
                  <a:lnTo>
                    <a:pt x="2284" y="3920"/>
                  </a:lnTo>
                  <a:lnTo>
                    <a:pt x="2291" y="4234"/>
                  </a:lnTo>
                  <a:lnTo>
                    <a:pt x="2308" y="4428"/>
                  </a:lnTo>
                  <a:lnTo>
                    <a:pt x="2316" y="4577"/>
                  </a:lnTo>
                  <a:lnTo>
                    <a:pt x="2339" y="4724"/>
                  </a:lnTo>
                  <a:lnTo>
                    <a:pt x="2369" y="4873"/>
                  </a:lnTo>
                  <a:lnTo>
                    <a:pt x="2409" y="5020"/>
                  </a:lnTo>
                  <a:lnTo>
                    <a:pt x="1960" y="5020"/>
                  </a:lnTo>
                  <a:lnTo>
                    <a:pt x="1922" y="4873"/>
                  </a:lnTo>
                  <a:lnTo>
                    <a:pt x="1897" y="4724"/>
                  </a:lnTo>
                  <a:lnTo>
                    <a:pt x="1881" y="4577"/>
                  </a:lnTo>
                  <a:lnTo>
                    <a:pt x="1872" y="4414"/>
                  </a:lnTo>
                  <a:lnTo>
                    <a:pt x="1872" y="4414"/>
                  </a:lnTo>
                  <a:lnTo>
                    <a:pt x="1872" y="4414"/>
                  </a:lnTo>
                  <a:lnTo>
                    <a:pt x="1872" y="4414"/>
                  </a:lnTo>
                  <a:lnTo>
                    <a:pt x="1872" y="4414"/>
                  </a:lnTo>
                  <a:lnTo>
                    <a:pt x="1872" y="4414"/>
                  </a:lnTo>
                  <a:lnTo>
                    <a:pt x="1872" y="4414"/>
                  </a:lnTo>
                  <a:lnTo>
                    <a:pt x="1872" y="4414"/>
                  </a:lnTo>
                  <a:close/>
                </a:path>
              </a:pathLst>
            </a:custGeom>
            <a:gradFill rotWithShape="0">
              <a:gsLst>
                <a:gs pos="0">
                  <a:srgbClr val="FFCC00"/>
                </a:gs>
                <a:gs pos="100000">
                  <a:srgbClr val="520402"/>
                </a:gs>
              </a:gsLst>
              <a:lin ang="5400000" scaled="1"/>
            </a:gradFill>
            <a:ln w="12600">
              <a:solidFill>
                <a:srgbClr val="B2B2B2"/>
              </a:solidFill>
              <a:round/>
              <a:headEnd/>
              <a:tailEnd/>
            </a:ln>
            <a:effectLst>
              <a:outerShdw dist="17819" dir="2700000" algn="ctr" rotWithShape="0">
                <a:srgbClr val="875B0D"/>
              </a:outerShdw>
            </a:effectLst>
          </p:spPr>
          <p:txBody>
            <a:bodyPr wrap="none" anchor="ctr"/>
            <a:lstStyle/>
            <a:p>
              <a:endParaRPr lang="es-PA"/>
            </a:p>
          </p:txBody>
        </p:sp>
        <p:sp>
          <p:nvSpPr>
            <p:cNvPr id="20489" name="Freeform 9"/>
            <p:cNvSpPr>
              <a:spLocks noChangeArrowheads="1"/>
            </p:cNvSpPr>
            <p:nvPr/>
          </p:nvSpPr>
          <p:spPr bwMode="auto">
            <a:xfrm>
              <a:off x="4784" y="1759"/>
              <a:ext cx="489" cy="1161"/>
            </a:xfrm>
            <a:custGeom>
              <a:avLst/>
              <a:gdLst/>
              <a:ahLst/>
              <a:cxnLst>
                <a:cxn ang="0">
                  <a:pos x="448" y="3653"/>
                </a:cxn>
                <a:cxn ang="0">
                  <a:pos x="635" y="4189"/>
                </a:cxn>
                <a:cxn ang="0">
                  <a:pos x="959" y="4444"/>
                </a:cxn>
                <a:cxn ang="0">
                  <a:pos x="1370" y="4400"/>
                </a:cxn>
                <a:cxn ang="0">
                  <a:pos x="1621" y="4100"/>
                </a:cxn>
                <a:cxn ang="0">
                  <a:pos x="1710" y="3653"/>
                </a:cxn>
                <a:cxn ang="0">
                  <a:pos x="1621" y="3311"/>
                </a:cxn>
                <a:cxn ang="0">
                  <a:pos x="1401" y="3091"/>
                </a:cxn>
                <a:cxn ang="0">
                  <a:pos x="889" y="2821"/>
                </a:cxn>
                <a:cxn ang="0">
                  <a:pos x="448" y="2537"/>
                </a:cxn>
                <a:cxn ang="0">
                  <a:pos x="209" y="2211"/>
                </a:cxn>
                <a:cxn ang="0">
                  <a:pos x="81" y="1762"/>
                </a:cxn>
                <a:cxn ang="0">
                  <a:pos x="58" y="1248"/>
                </a:cxn>
                <a:cxn ang="0">
                  <a:pos x="145" y="814"/>
                </a:cxn>
                <a:cxn ang="0">
                  <a:pos x="289" y="426"/>
                </a:cxn>
                <a:cxn ang="0">
                  <a:pos x="481" y="203"/>
                </a:cxn>
                <a:cxn ang="0">
                  <a:pos x="730" y="45"/>
                </a:cxn>
                <a:cxn ang="0">
                  <a:pos x="1023" y="0"/>
                </a:cxn>
                <a:cxn ang="0">
                  <a:pos x="1442" y="89"/>
                </a:cxn>
                <a:cxn ang="0">
                  <a:pos x="1757" y="351"/>
                </a:cxn>
                <a:cxn ang="0">
                  <a:pos x="1958" y="769"/>
                </a:cxn>
                <a:cxn ang="0">
                  <a:pos x="2056" y="1380"/>
                </a:cxn>
                <a:cxn ang="0">
                  <a:pos x="1566" y="1142"/>
                </a:cxn>
                <a:cxn ang="0">
                  <a:pos x="1370" y="799"/>
                </a:cxn>
                <a:cxn ang="0">
                  <a:pos x="1055" y="679"/>
                </a:cxn>
                <a:cxn ang="0">
                  <a:pos x="682" y="785"/>
                </a:cxn>
                <a:cxn ang="0">
                  <a:pos x="511" y="1069"/>
                </a:cxn>
                <a:cxn ang="0">
                  <a:pos x="486" y="1393"/>
                </a:cxn>
                <a:cxn ang="0">
                  <a:pos x="533" y="1600"/>
                </a:cxn>
                <a:cxn ang="0">
                  <a:pos x="654" y="1762"/>
                </a:cxn>
                <a:cxn ang="0">
                  <a:pos x="833" y="1897"/>
                </a:cxn>
                <a:cxn ang="0">
                  <a:pos x="1324" y="2151"/>
                </a:cxn>
                <a:cxn ang="0">
                  <a:pos x="1757" y="2435"/>
                </a:cxn>
                <a:cxn ang="0">
                  <a:pos x="1985" y="2717"/>
                </a:cxn>
                <a:cxn ang="0">
                  <a:pos x="2126" y="3179"/>
                </a:cxn>
                <a:cxn ang="0">
                  <a:pos x="2142" y="3785"/>
                </a:cxn>
                <a:cxn ang="0">
                  <a:pos x="2024" y="4354"/>
                </a:cxn>
                <a:cxn ang="0">
                  <a:pos x="1766" y="4812"/>
                </a:cxn>
                <a:cxn ang="0">
                  <a:pos x="1395" y="5063"/>
                </a:cxn>
                <a:cxn ang="0">
                  <a:pos x="865" y="5094"/>
                </a:cxn>
                <a:cxn ang="0">
                  <a:pos x="337" y="4740"/>
                </a:cxn>
                <a:cxn ang="0">
                  <a:pos x="36" y="3906"/>
                </a:cxn>
              </a:cxnLst>
              <a:rect l="0" t="0" r="r" b="b"/>
              <a:pathLst>
                <a:path w="2159" h="5126">
                  <a:moveTo>
                    <a:pt x="0" y="3549"/>
                  </a:moveTo>
                  <a:lnTo>
                    <a:pt x="425" y="3430"/>
                  </a:lnTo>
                  <a:lnTo>
                    <a:pt x="448" y="3653"/>
                  </a:lnTo>
                  <a:lnTo>
                    <a:pt x="495" y="3861"/>
                  </a:lnTo>
                  <a:lnTo>
                    <a:pt x="550" y="4040"/>
                  </a:lnTo>
                  <a:lnTo>
                    <a:pt x="635" y="4189"/>
                  </a:lnTo>
                  <a:lnTo>
                    <a:pt x="722" y="4309"/>
                  </a:lnTo>
                  <a:lnTo>
                    <a:pt x="825" y="4384"/>
                  </a:lnTo>
                  <a:lnTo>
                    <a:pt x="959" y="4444"/>
                  </a:lnTo>
                  <a:lnTo>
                    <a:pt x="1109" y="4458"/>
                  </a:lnTo>
                  <a:lnTo>
                    <a:pt x="1245" y="4444"/>
                  </a:lnTo>
                  <a:lnTo>
                    <a:pt x="1370" y="4400"/>
                  </a:lnTo>
                  <a:lnTo>
                    <a:pt x="1473" y="4324"/>
                  </a:lnTo>
                  <a:lnTo>
                    <a:pt x="1559" y="4220"/>
                  </a:lnTo>
                  <a:lnTo>
                    <a:pt x="1621" y="4100"/>
                  </a:lnTo>
                  <a:lnTo>
                    <a:pt x="1669" y="3965"/>
                  </a:lnTo>
                  <a:lnTo>
                    <a:pt x="1693" y="3816"/>
                  </a:lnTo>
                  <a:lnTo>
                    <a:pt x="1710" y="3653"/>
                  </a:lnTo>
                  <a:lnTo>
                    <a:pt x="1693" y="3519"/>
                  </a:lnTo>
                  <a:lnTo>
                    <a:pt x="1669" y="3414"/>
                  </a:lnTo>
                  <a:lnTo>
                    <a:pt x="1621" y="3311"/>
                  </a:lnTo>
                  <a:lnTo>
                    <a:pt x="1574" y="3222"/>
                  </a:lnTo>
                  <a:lnTo>
                    <a:pt x="1503" y="3164"/>
                  </a:lnTo>
                  <a:lnTo>
                    <a:pt x="1401" y="3091"/>
                  </a:lnTo>
                  <a:lnTo>
                    <a:pt x="1276" y="3015"/>
                  </a:lnTo>
                  <a:lnTo>
                    <a:pt x="1118" y="2940"/>
                  </a:lnTo>
                  <a:lnTo>
                    <a:pt x="889" y="2821"/>
                  </a:lnTo>
                  <a:lnTo>
                    <a:pt x="699" y="2717"/>
                  </a:lnTo>
                  <a:lnTo>
                    <a:pt x="550" y="2628"/>
                  </a:lnTo>
                  <a:lnTo>
                    <a:pt x="448" y="2537"/>
                  </a:lnTo>
                  <a:lnTo>
                    <a:pt x="353" y="2448"/>
                  </a:lnTo>
                  <a:lnTo>
                    <a:pt x="272" y="2346"/>
                  </a:lnTo>
                  <a:lnTo>
                    <a:pt x="209" y="2211"/>
                  </a:lnTo>
                  <a:lnTo>
                    <a:pt x="161" y="2077"/>
                  </a:lnTo>
                  <a:lnTo>
                    <a:pt x="113" y="1911"/>
                  </a:lnTo>
                  <a:lnTo>
                    <a:pt x="81" y="1762"/>
                  </a:lnTo>
                  <a:lnTo>
                    <a:pt x="58" y="1587"/>
                  </a:lnTo>
                  <a:lnTo>
                    <a:pt x="58" y="1410"/>
                  </a:lnTo>
                  <a:lnTo>
                    <a:pt x="58" y="1248"/>
                  </a:lnTo>
                  <a:lnTo>
                    <a:pt x="73" y="1098"/>
                  </a:lnTo>
                  <a:lnTo>
                    <a:pt x="97" y="950"/>
                  </a:lnTo>
                  <a:lnTo>
                    <a:pt x="145" y="814"/>
                  </a:lnTo>
                  <a:lnTo>
                    <a:pt x="185" y="666"/>
                  </a:lnTo>
                  <a:lnTo>
                    <a:pt x="234" y="545"/>
                  </a:lnTo>
                  <a:lnTo>
                    <a:pt x="289" y="426"/>
                  </a:lnTo>
                  <a:lnTo>
                    <a:pt x="369" y="338"/>
                  </a:lnTo>
                  <a:lnTo>
                    <a:pt x="417" y="261"/>
                  </a:lnTo>
                  <a:lnTo>
                    <a:pt x="481" y="203"/>
                  </a:lnTo>
                  <a:lnTo>
                    <a:pt x="557" y="143"/>
                  </a:lnTo>
                  <a:lnTo>
                    <a:pt x="644" y="89"/>
                  </a:lnTo>
                  <a:lnTo>
                    <a:pt x="730" y="45"/>
                  </a:lnTo>
                  <a:lnTo>
                    <a:pt x="817" y="15"/>
                  </a:lnTo>
                  <a:lnTo>
                    <a:pt x="921" y="0"/>
                  </a:lnTo>
                  <a:lnTo>
                    <a:pt x="1023" y="0"/>
                  </a:lnTo>
                  <a:lnTo>
                    <a:pt x="1166" y="0"/>
                  </a:lnTo>
                  <a:lnTo>
                    <a:pt x="1308" y="29"/>
                  </a:lnTo>
                  <a:lnTo>
                    <a:pt x="1442" y="89"/>
                  </a:lnTo>
                  <a:lnTo>
                    <a:pt x="1566" y="157"/>
                  </a:lnTo>
                  <a:lnTo>
                    <a:pt x="1669" y="247"/>
                  </a:lnTo>
                  <a:lnTo>
                    <a:pt x="1757" y="351"/>
                  </a:lnTo>
                  <a:lnTo>
                    <a:pt x="1836" y="471"/>
                  </a:lnTo>
                  <a:lnTo>
                    <a:pt x="1909" y="622"/>
                  </a:lnTo>
                  <a:lnTo>
                    <a:pt x="1958" y="769"/>
                  </a:lnTo>
                  <a:lnTo>
                    <a:pt x="1991" y="950"/>
                  </a:lnTo>
                  <a:lnTo>
                    <a:pt x="2024" y="1156"/>
                  </a:lnTo>
                  <a:lnTo>
                    <a:pt x="2056" y="1380"/>
                  </a:lnTo>
                  <a:lnTo>
                    <a:pt x="1631" y="1485"/>
                  </a:lnTo>
                  <a:lnTo>
                    <a:pt x="1596" y="1308"/>
                  </a:lnTo>
                  <a:lnTo>
                    <a:pt x="1566" y="1142"/>
                  </a:lnTo>
                  <a:lnTo>
                    <a:pt x="1511" y="1011"/>
                  </a:lnTo>
                  <a:lnTo>
                    <a:pt x="1455" y="890"/>
                  </a:lnTo>
                  <a:lnTo>
                    <a:pt x="1370" y="799"/>
                  </a:lnTo>
                  <a:lnTo>
                    <a:pt x="1276" y="726"/>
                  </a:lnTo>
                  <a:lnTo>
                    <a:pt x="1173" y="679"/>
                  </a:lnTo>
                  <a:lnTo>
                    <a:pt x="1055" y="679"/>
                  </a:lnTo>
                  <a:lnTo>
                    <a:pt x="904" y="679"/>
                  </a:lnTo>
                  <a:lnTo>
                    <a:pt x="785" y="726"/>
                  </a:lnTo>
                  <a:lnTo>
                    <a:pt x="682" y="785"/>
                  </a:lnTo>
                  <a:lnTo>
                    <a:pt x="613" y="859"/>
                  </a:lnTo>
                  <a:lnTo>
                    <a:pt x="550" y="950"/>
                  </a:lnTo>
                  <a:lnTo>
                    <a:pt x="511" y="1069"/>
                  </a:lnTo>
                  <a:lnTo>
                    <a:pt x="486" y="1186"/>
                  </a:lnTo>
                  <a:lnTo>
                    <a:pt x="486" y="1320"/>
                  </a:lnTo>
                  <a:lnTo>
                    <a:pt x="486" y="1393"/>
                  </a:lnTo>
                  <a:lnTo>
                    <a:pt x="495" y="1469"/>
                  </a:lnTo>
                  <a:lnTo>
                    <a:pt x="504" y="1539"/>
                  </a:lnTo>
                  <a:lnTo>
                    <a:pt x="533" y="1600"/>
                  </a:lnTo>
                  <a:lnTo>
                    <a:pt x="565" y="1658"/>
                  </a:lnTo>
                  <a:lnTo>
                    <a:pt x="605" y="1718"/>
                  </a:lnTo>
                  <a:lnTo>
                    <a:pt x="654" y="1762"/>
                  </a:lnTo>
                  <a:lnTo>
                    <a:pt x="707" y="1822"/>
                  </a:lnTo>
                  <a:lnTo>
                    <a:pt x="753" y="1853"/>
                  </a:lnTo>
                  <a:lnTo>
                    <a:pt x="833" y="1897"/>
                  </a:lnTo>
                  <a:lnTo>
                    <a:pt x="953" y="1957"/>
                  </a:lnTo>
                  <a:lnTo>
                    <a:pt x="1109" y="2031"/>
                  </a:lnTo>
                  <a:lnTo>
                    <a:pt x="1324" y="2151"/>
                  </a:lnTo>
                  <a:lnTo>
                    <a:pt x="1503" y="2257"/>
                  </a:lnTo>
                  <a:lnTo>
                    <a:pt x="1645" y="2346"/>
                  </a:lnTo>
                  <a:lnTo>
                    <a:pt x="1757" y="2435"/>
                  </a:lnTo>
                  <a:lnTo>
                    <a:pt x="1836" y="2508"/>
                  </a:lnTo>
                  <a:lnTo>
                    <a:pt x="1918" y="2612"/>
                  </a:lnTo>
                  <a:lnTo>
                    <a:pt x="1985" y="2717"/>
                  </a:lnTo>
                  <a:lnTo>
                    <a:pt x="2045" y="2866"/>
                  </a:lnTo>
                  <a:lnTo>
                    <a:pt x="2086" y="3015"/>
                  </a:lnTo>
                  <a:lnTo>
                    <a:pt x="2126" y="3179"/>
                  </a:lnTo>
                  <a:lnTo>
                    <a:pt x="2149" y="3371"/>
                  </a:lnTo>
                  <a:lnTo>
                    <a:pt x="2158" y="3579"/>
                  </a:lnTo>
                  <a:lnTo>
                    <a:pt x="2142" y="3785"/>
                  </a:lnTo>
                  <a:lnTo>
                    <a:pt x="2117" y="3981"/>
                  </a:lnTo>
                  <a:lnTo>
                    <a:pt x="2079" y="4174"/>
                  </a:lnTo>
                  <a:lnTo>
                    <a:pt x="2024" y="4354"/>
                  </a:lnTo>
                  <a:lnTo>
                    <a:pt x="1948" y="4534"/>
                  </a:lnTo>
                  <a:lnTo>
                    <a:pt x="1870" y="4696"/>
                  </a:lnTo>
                  <a:lnTo>
                    <a:pt x="1766" y="4812"/>
                  </a:lnTo>
                  <a:lnTo>
                    <a:pt x="1652" y="4918"/>
                  </a:lnTo>
                  <a:lnTo>
                    <a:pt x="1527" y="4990"/>
                  </a:lnTo>
                  <a:lnTo>
                    <a:pt x="1395" y="5063"/>
                  </a:lnTo>
                  <a:lnTo>
                    <a:pt x="1251" y="5110"/>
                  </a:lnTo>
                  <a:lnTo>
                    <a:pt x="1109" y="5125"/>
                  </a:lnTo>
                  <a:lnTo>
                    <a:pt x="865" y="5094"/>
                  </a:lnTo>
                  <a:lnTo>
                    <a:pt x="654" y="5020"/>
                  </a:lnTo>
                  <a:lnTo>
                    <a:pt x="471" y="4902"/>
                  </a:lnTo>
                  <a:lnTo>
                    <a:pt x="337" y="4740"/>
                  </a:lnTo>
                  <a:lnTo>
                    <a:pt x="209" y="4504"/>
                  </a:lnTo>
                  <a:lnTo>
                    <a:pt x="106" y="4234"/>
                  </a:lnTo>
                  <a:lnTo>
                    <a:pt x="36" y="3906"/>
                  </a:lnTo>
                  <a:lnTo>
                    <a:pt x="0" y="3549"/>
                  </a:lnTo>
                  <a:lnTo>
                    <a:pt x="0" y="3549"/>
                  </a:lnTo>
                </a:path>
              </a:pathLst>
            </a:custGeom>
            <a:gradFill rotWithShape="0">
              <a:gsLst>
                <a:gs pos="0">
                  <a:srgbClr val="FFCC00"/>
                </a:gs>
                <a:gs pos="100000">
                  <a:srgbClr val="520402"/>
                </a:gs>
              </a:gsLst>
              <a:lin ang="5400000" scaled="1"/>
            </a:gradFill>
            <a:ln w="12600">
              <a:solidFill>
                <a:srgbClr val="B2B2B2"/>
              </a:solidFill>
              <a:round/>
              <a:headEnd/>
              <a:tailEnd/>
            </a:ln>
            <a:effectLst>
              <a:outerShdw dist="17819" dir="2700000" algn="ctr" rotWithShape="0">
                <a:srgbClr val="875B0D"/>
              </a:outerShdw>
            </a:effectLst>
          </p:spPr>
          <p:txBody>
            <a:bodyPr wrap="none" anchor="ctr"/>
            <a:lstStyle/>
            <a:p>
              <a:endParaRPr lang="es-PA"/>
            </a:p>
          </p:txBody>
        </p:sp>
        <p:sp>
          <p:nvSpPr>
            <p:cNvPr id="20490" name="Freeform 10"/>
            <p:cNvSpPr>
              <a:spLocks noChangeArrowheads="1"/>
            </p:cNvSpPr>
            <p:nvPr/>
          </p:nvSpPr>
          <p:spPr bwMode="auto">
            <a:xfrm>
              <a:off x="5420" y="1362"/>
              <a:ext cx="118" cy="1533"/>
            </a:xfrm>
            <a:custGeom>
              <a:avLst/>
              <a:gdLst/>
              <a:ahLst/>
              <a:cxnLst>
                <a:cxn ang="0">
                  <a:pos x="5" y="6764"/>
                </a:cxn>
                <a:cxn ang="0">
                  <a:pos x="5" y="5815"/>
                </a:cxn>
                <a:cxn ang="0">
                  <a:pos x="507" y="5815"/>
                </a:cxn>
                <a:cxn ang="0">
                  <a:pos x="507" y="6764"/>
                </a:cxn>
                <a:cxn ang="0">
                  <a:pos x="5" y="6764"/>
                </a:cxn>
                <a:cxn ang="0">
                  <a:pos x="5" y="6764"/>
                </a:cxn>
                <a:cxn ang="0">
                  <a:pos x="5" y="6764"/>
                </a:cxn>
                <a:cxn ang="0">
                  <a:pos x="5" y="6764"/>
                </a:cxn>
                <a:cxn ang="0">
                  <a:pos x="5" y="6764"/>
                </a:cxn>
                <a:cxn ang="0">
                  <a:pos x="5" y="6764"/>
                </a:cxn>
                <a:cxn ang="0">
                  <a:pos x="5" y="6764"/>
                </a:cxn>
                <a:cxn ang="0">
                  <a:pos x="128" y="5083"/>
                </a:cxn>
                <a:cxn ang="0">
                  <a:pos x="0" y="1486"/>
                </a:cxn>
                <a:cxn ang="0">
                  <a:pos x="0" y="0"/>
                </a:cxn>
                <a:cxn ang="0">
                  <a:pos x="522" y="0"/>
                </a:cxn>
                <a:cxn ang="0">
                  <a:pos x="522" y="1486"/>
                </a:cxn>
                <a:cxn ang="0">
                  <a:pos x="418" y="5083"/>
                </a:cxn>
                <a:cxn ang="0">
                  <a:pos x="128" y="5083"/>
                </a:cxn>
                <a:cxn ang="0">
                  <a:pos x="128" y="5083"/>
                </a:cxn>
                <a:cxn ang="0">
                  <a:pos x="128" y="5083"/>
                </a:cxn>
                <a:cxn ang="0">
                  <a:pos x="128" y="5083"/>
                </a:cxn>
                <a:cxn ang="0">
                  <a:pos x="128" y="5083"/>
                </a:cxn>
                <a:cxn ang="0">
                  <a:pos x="128" y="5083"/>
                </a:cxn>
                <a:cxn ang="0">
                  <a:pos x="128" y="5083"/>
                </a:cxn>
              </a:cxnLst>
              <a:rect l="0" t="0" r="r" b="b"/>
              <a:pathLst>
                <a:path w="523" h="6765">
                  <a:moveTo>
                    <a:pt x="5" y="6764"/>
                  </a:moveTo>
                  <a:lnTo>
                    <a:pt x="5" y="5815"/>
                  </a:lnTo>
                  <a:lnTo>
                    <a:pt x="507" y="5815"/>
                  </a:lnTo>
                  <a:lnTo>
                    <a:pt x="507" y="6764"/>
                  </a:lnTo>
                  <a:lnTo>
                    <a:pt x="5" y="6764"/>
                  </a:lnTo>
                  <a:lnTo>
                    <a:pt x="5" y="6764"/>
                  </a:lnTo>
                  <a:lnTo>
                    <a:pt x="5" y="6764"/>
                  </a:lnTo>
                  <a:lnTo>
                    <a:pt x="5" y="6764"/>
                  </a:lnTo>
                  <a:lnTo>
                    <a:pt x="5" y="6764"/>
                  </a:lnTo>
                  <a:lnTo>
                    <a:pt x="5" y="6764"/>
                  </a:lnTo>
                  <a:lnTo>
                    <a:pt x="5" y="6764"/>
                  </a:lnTo>
                  <a:close/>
                  <a:moveTo>
                    <a:pt x="128" y="5083"/>
                  </a:moveTo>
                  <a:lnTo>
                    <a:pt x="0" y="1486"/>
                  </a:lnTo>
                  <a:lnTo>
                    <a:pt x="0" y="0"/>
                  </a:lnTo>
                  <a:lnTo>
                    <a:pt x="522" y="0"/>
                  </a:lnTo>
                  <a:lnTo>
                    <a:pt x="522" y="1486"/>
                  </a:lnTo>
                  <a:lnTo>
                    <a:pt x="418" y="5083"/>
                  </a:lnTo>
                  <a:lnTo>
                    <a:pt x="128" y="5083"/>
                  </a:lnTo>
                  <a:lnTo>
                    <a:pt x="128" y="5083"/>
                  </a:lnTo>
                  <a:lnTo>
                    <a:pt x="128" y="5083"/>
                  </a:lnTo>
                  <a:lnTo>
                    <a:pt x="128" y="5083"/>
                  </a:lnTo>
                  <a:lnTo>
                    <a:pt x="128" y="5083"/>
                  </a:lnTo>
                  <a:lnTo>
                    <a:pt x="128" y="5083"/>
                  </a:lnTo>
                  <a:lnTo>
                    <a:pt x="128" y="5083"/>
                  </a:lnTo>
                  <a:close/>
                </a:path>
              </a:pathLst>
            </a:custGeom>
            <a:gradFill rotWithShape="0">
              <a:gsLst>
                <a:gs pos="0">
                  <a:srgbClr val="FFCC00"/>
                </a:gs>
                <a:gs pos="100000">
                  <a:srgbClr val="520402"/>
                </a:gs>
              </a:gsLst>
              <a:lin ang="5400000" scaled="1"/>
            </a:gradFill>
            <a:ln w="12600">
              <a:solidFill>
                <a:srgbClr val="B2B2B2"/>
              </a:solidFill>
              <a:round/>
              <a:headEnd/>
              <a:tailEnd/>
            </a:ln>
            <a:effectLst>
              <a:outerShdw dist="17819" dir="2700000" algn="ctr" rotWithShape="0">
                <a:srgbClr val="875B0D"/>
              </a:outerShdw>
            </a:effectLst>
          </p:spPr>
          <p:txBody>
            <a:bodyPr wrap="none" anchor="ctr"/>
            <a:lstStyle/>
            <a:p>
              <a:endParaRPr lang="es-PA"/>
            </a:p>
          </p:txBody>
        </p:sp>
      </p:grpSp>
    </p:spTree>
  </p:cSld>
  <p:clrMapOvr>
    <a:masterClrMapping/>
  </p:clrMapOvr>
  <p:transition spd="med">
    <p:wipe dir="r"/>
    <p:sndAc>
      <p:stSnd>
        <p:snd r:embed="rId3" name="apert.wav"/>
      </p:stSnd>
    </p:sndAc>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85813" y="587375"/>
            <a:ext cx="9121775" cy="1335088"/>
          </a:xfrm>
          <a:ln/>
        </p:spPr>
        <p:txBody>
          <a:bodyPr>
            <a:spAutoFit/>
          </a:bodyPr>
          <a:lstStyle/>
          <a:p>
            <a:pPr>
              <a:lnSpc>
                <a:spcPct val="66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Competencia del Tercer Tribunal Superior</a:t>
            </a:r>
          </a:p>
        </p:txBody>
      </p:sp>
      <p:sp>
        <p:nvSpPr>
          <p:cNvPr id="4098" name="Rectangle 2"/>
          <p:cNvSpPr>
            <a:spLocks noGrp="1" noChangeArrowheads="1"/>
          </p:cNvSpPr>
          <p:nvPr>
            <p:ph type="body" idx="1"/>
          </p:nvPr>
        </p:nvSpPr>
        <p:spPr>
          <a:xfrm>
            <a:off x="785813" y="2425700"/>
            <a:ext cx="9121775" cy="4437063"/>
          </a:xfrm>
          <a:ln/>
        </p:spPr>
        <p:txBody>
          <a:bodyPr>
            <a:spAutoFit/>
          </a:bodyPr>
          <a:lstStyle/>
          <a:p>
            <a:pPr>
              <a:lnSpc>
                <a:spcPct val="101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a:t>1. Prácticas monopolísticas absolutas (en segunda instancia)</a:t>
            </a:r>
          </a:p>
          <a:p>
            <a:pPr>
              <a:lnSpc>
                <a:spcPct val="10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a:t>2. Prácticas monopolísticas relativas (en segunda instancia)</a:t>
            </a:r>
          </a:p>
          <a:p>
            <a:pPr>
              <a:lnSpc>
                <a:spcPct val="10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a:t>3. Las Concentraciones Económicas (en primera instancia)</a:t>
            </a:r>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85813" y="244475"/>
            <a:ext cx="9121775" cy="1336675"/>
          </a:xfrm>
          <a:ln/>
        </p:spPr>
        <p:txBody>
          <a:bodyPr>
            <a:spAutoFit/>
          </a:bodyPr>
          <a:lstStyle/>
          <a:p>
            <a:pPr>
              <a:lnSpc>
                <a:spcPct val="66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Límites al Recurso de Casación</a:t>
            </a:r>
            <a:br>
              <a:rPr lang="en-GB" b="1"/>
            </a:br>
            <a:r>
              <a:rPr lang="en-GB" b="1"/>
              <a:t>(Art.190)</a:t>
            </a:r>
          </a:p>
        </p:txBody>
      </p:sp>
      <p:sp>
        <p:nvSpPr>
          <p:cNvPr id="5122" name="Rectangle 2"/>
          <p:cNvSpPr>
            <a:spLocks noGrp="1" noChangeArrowheads="1"/>
          </p:cNvSpPr>
          <p:nvPr>
            <p:ph type="body" idx="1"/>
          </p:nvPr>
        </p:nvSpPr>
        <p:spPr>
          <a:xfrm>
            <a:off x="785813" y="1908175"/>
            <a:ext cx="9121775" cy="5389563"/>
          </a:xfrm>
          <a:ln/>
        </p:spPr>
        <p:txBody>
          <a:bodyPr>
            <a:spAutoFit/>
          </a:bodyPr>
          <a:lstStyle/>
          <a:p>
            <a:pPr>
              <a:lnSpc>
                <a:spcPct val="101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a:t>Cuando se trate de sentencias que impongan las condenas civiles a que se refiere el artículo 30, u ordenen el desmembramiento de una concentración.</a:t>
            </a:r>
          </a:p>
          <a:p>
            <a:pPr>
              <a:lnSpc>
                <a:spcPct val="10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a:t>Cuando se trate de sentencias dictadas en las acciones de clase.</a:t>
            </a:r>
          </a:p>
          <a:p>
            <a:pPr>
              <a:lnSpc>
                <a:spcPct val="10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a:t>Sentencias que impongan condena por un monto de 500,000 o más.</a:t>
            </a:r>
          </a:p>
          <a:p>
            <a:pPr>
              <a:lnSpc>
                <a:spcPct val="10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a:t>Sentencias dictadas por el Tribunal Superior en los procesos sobre concentraciones económicas.</a:t>
            </a:r>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904875" y="0"/>
            <a:ext cx="9129713" cy="1341438"/>
          </a:xfrm>
          <a:ln/>
        </p:spPr>
        <p:txBody>
          <a:bodyPr>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Sentencias emitidas en segunda instancia (1997-2010)</a:t>
            </a:r>
          </a:p>
        </p:txBody>
      </p:sp>
      <p:sp>
        <p:nvSpPr>
          <p:cNvPr id="6146" name="Rectangle 2"/>
          <p:cNvSpPr>
            <a:spLocks noGrp="1" noChangeArrowheads="1"/>
          </p:cNvSpPr>
          <p:nvPr>
            <p:ph type="body" idx="1"/>
          </p:nvPr>
        </p:nvSpPr>
        <p:spPr>
          <a:xfrm>
            <a:off x="815975" y="1771650"/>
            <a:ext cx="9129713" cy="6024563"/>
          </a:xfrm>
          <a:ln/>
        </p:spPr>
        <p:txBody>
          <a:bodyPr>
            <a:spAutoFit/>
          </a:bodyPr>
          <a:lstStyle/>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b="1"/>
              <a:t>Prácticas Monopolísticas Absolutas demandadas:</a:t>
            </a:r>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a:t>1.	UNIÓN NACIONAL DE CONSUMIDORES Y USUARIOS DE LA REPÚBLICA DE PANAMÁ (UN.CU.RE.PA.) -VS- UNIÓN NACIONAL DE CORREDORES DE ADUANA DE PANAMÁ. (15 de octubre de 2001).</a:t>
            </a:r>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a:t>2.	COMISIÓN DE LIBRE COMPETENCIA Y ASUNTOS DEL CONSUMIDOR (CLICAC) y como TERCERO COADYUVANTE: UNIÓN NACIONAL DE CONSUMIDORES Y USUARIOS DE LA REPÚBLICA DE PANAMÁ (UN.CU.RE.PA.) -VS- GOLD MILLS DE PANAMÁ, S.A., HARINAS PANAMÁ, S.A., HARINAS DEL ISTMO, S.A., ORO DEL NORTE, S.A., ASOCIACIÓN NACIONAL DE MOLINOS DE TRIGO DE PANAMÁ, S.A. Y BIENVENIDO SAUCEDO RODRÍGUEZ. (28 de junio de 2004).</a:t>
            </a:r>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a:p>
          <a:p>
            <a:pPr>
              <a:lnSpc>
                <a:spcPct val="101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200"/>
          </a:p>
        </p:txBody>
      </p:sp>
    </p:spTree>
  </p:cSld>
  <p:clrMapOvr>
    <a:masterClrMapping/>
  </p:clrMapOvr>
  <p:transition spd="med">
    <p:wipe dir="r"/>
    <p:sndAc>
      <p:stSnd>
        <p:snd r:embed="rId3" name="apert.wav"/>
      </p:stSnd>
    </p:sndAc>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904875" y="200025"/>
            <a:ext cx="9129713" cy="1341438"/>
          </a:xfrm>
          <a:ln/>
        </p:spPr>
        <p:txBody>
          <a:bodyPr>
            <a:sp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Sentencias emitidas en segunda instancia (1997-2010)</a:t>
            </a:r>
          </a:p>
        </p:txBody>
      </p:sp>
      <p:sp>
        <p:nvSpPr>
          <p:cNvPr id="7170" name="Rectangle 2"/>
          <p:cNvSpPr>
            <a:spLocks noGrp="1" noChangeArrowheads="1"/>
          </p:cNvSpPr>
          <p:nvPr>
            <p:ph type="body" idx="1"/>
          </p:nvPr>
        </p:nvSpPr>
        <p:spPr>
          <a:xfrm>
            <a:off x="860425" y="1876425"/>
            <a:ext cx="9129713" cy="5761038"/>
          </a:xfrm>
          <a:ln/>
        </p:spPr>
        <p:txBody>
          <a:bodyPr>
            <a:spAutoFit/>
          </a:bodyPr>
          <a:lstStyle/>
          <a:p>
            <a:pPr>
              <a:lnSpc>
                <a:spcPct val="101000"/>
              </a:lnSpc>
              <a:buFont typeface="Wingdings" pitchFamily="2" charset="2"/>
              <a:buNone/>
              <a:tabLst>
                <a:tab pos="320675"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8675" algn="l"/>
                <a:tab pos="7624763" algn="l"/>
                <a:tab pos="8074025" algn="l"/>
                <a:tab pos="8523288" algn="l"/>
                <a:tab pos="8972550" algn="l"/>
                <a:tab pos="8975725" algn="l"/>
                <a:tab pos="9424988" algn="l"/>
                <a:tab pos="9874250" algn="l"/>
                <a:tab pos="10323513" algn="l"/>
                <a:tab pos="10772775" algn="l"/>
                <a:tab pos="10775950" algn="l"/>
                <a:tab pos="10779125" algn="l"/>
              </a:tabLst>
            </a:pPr>
            <a:r>
              <a:rPr lang="en-GB" sz="2400"/>
              <a:t>3.	COMISIÓN DE LIBRE COMPETENCIA Y ASUNTOS DEL CONSUMIDOR (CLICAC) -VS- MACELLO, S.A., PRODUCTOS SONAEÑOS, S.A., SERVICIOS DE CARNES PANAMÁ, S.A. (SERVICARNES), CARNES DE COCLE, S.A. Y CASA DE LA CARNE (3 de febrero de 2005).</a:t>
            </a:r>
          </a:p>
          <a:p>
            <a:pPr>
              <a:lnSpc>
                <a:spcPct val="101000"/>
              </a:lnSpc>
              <a:buFont typeface="Wingdings" pitchFamily="2" charset="2"/>
              <a:buNone/>
              <a:tabLst>
                <a:tab pos="320675"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8675" algn="l"/>
                <a:tab pos="7624763" algn="l"/>
                <a:tab pos="8074025" algn="l"/>
                <a:tab pos="8523288" algn="l"/>
                <a:tab pos="8972550" algn="l"/>
                <a:tab pos="8975725" algn="l"/>
                <a:tab pos="9424988" algn="l"/>
                <a:tab pos="9874250" algn="l"/>
                <a:tab pos="10323513" algn="l"/>
                <a:tab pos="10772775" algn="l"/>
                <a:tab pos="10775950" algn="l"/>
                <a:tab pos="10779125" algn="l"/>
              </a:tabLst>
            </a:pPr>
            <a:endParaRPr lang="en-GB" sz="2400"/>
          </a:p>
          <a:p>
            <a:pPr>
              <a:lnSpc>
                <a:spcPct val="101000"/>
              </a:lnSpc>
              <a:buFont typeface="Wingdings" pitchFamily="2" charset="2"/>
              <a:buNone/>
              <a:tabLst>
                <a:tab pos="320675"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8675" algn="l"/>
                <a:tab pos="7624763" algn="l"/>
                <a:tab pos="8074025" algn="l"/>
                <a:tab pos="8523288" algn="l"/>
                <a:tab pos="8972550" algn="l"/>
                <a:tab pos="8975725" algn="l"/>
                <a:tab pos="9424988" algn="l"/>
                <a:tab pos="9874250" algn="l"/>
                <a:tab pos="10323513" algn="l"/>
                <a:tab pos="10772775" algn="l"/>
                <a:tab pos="10775950" algn="l"/>
                <a:tab pos="10779125" algn="l"/>
              </a:tabLst>
            </a:pPr>
            <a:r>
              <a:rPr lang="en-GB" sz="2800"/>
              <a:t>4.	COMISIÓN DE LIBRE COMPETENCIA Y ASUNTOS DEL CONSUMIDOR (CLICAC) -VS- ACETI-OXIGENO, S.A. Y DISTRIBUIDORA DE GASES INDUSTRIALES, S.A. (28 de marzo de 2008).</a:t>
            </a:r>
          </a:p>
          <a:p>
            <a:pPr>
              <a:lnSpc>
                <a:spcPct val="101000"/>
              </a:lnSpc>
              <a:buFont typeface="Wingdings" pitchFamily="2" charset="2"/>
              <a:buNone/>
              <a:tabLst>
                <a:tab pos="320675"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8675" algn="l"/>
                <a:tab pos="7624763" algn="l"/>
                <a:tab pos="8074025" algn="l"/>
                <a:tab pos="8523288" algn="l"/>
                <a:tab pos="8972550" algn="l"/>
                <a:tab pos="8975725" algn="l"/>
                <a:tab pos="9424988" algn="l"/>
                <a:tab pos="9874250" algn="l"/>
                <a:tab pos="10323513" algn="l"/>
                <a:tab pos="10772775" algn="l"/>
                <a:tab pos="10775950" algn="l"/>
                <a:tab pos="10779125" algn="l"/>
              </a:tabLst>
            </a:pPr>
            <a:endParaRPr lang="en-GB" sz="2200"/>
          </a:p>
          <a:p>
            <a:pPr>
              <a:lnSpc>
                <a:spcPct val="101000"/>
              </a:lnSpc>
              <a:buFont typeface="Wingdings" pitchFamily="2" charset="2"/>
              <a:buNone/>
              <a:tabLst>
                <a:tab pos="320675"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8675" algn="l"/>
                <a:tab pos="7624763" algn="l"/>
                <a:tab pos="8074025" algn="l"/>
                <a:tab pos="8523288" algn="l"/>
                <a:tab pos="8972550" algn="l"/>
                <a:tab pos="8975725" algn="l"/>
                <a:tab pos="9424988" algn="l"/>
                <a:tab pos="9874250" algn="l"/>
                <a:tab pos="10323513" algn="l"/>
                <a:tab pos="10772775" algn="l"/>
                <a:tab pos="10775950" algn="l"/>
                <a:tab pos="10779125" algn="l"/>
              </a:tabLst>
            </a:pPr>
            <a:endParaRPr lang="en-GB" sz="2200"/>
          </a:p>
          <a:p>
            <a:pPr>
              <a:lnSpc>
                <a:spcPct val="101000"/>
              </a:lnSpc>
              <a:buFont typeface="Wingdings" pitchFamily="2" charset="2"/>
              <a:buNone/>
              <a:tabLst>
                <a:tab pos="320675"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8675" algn="l"/>
                <a:tab pos="7624763" algn="l"/>
                <a:tab pos="8074025" algn="l"/>
                <a:tab pos="8523288" algn="l"/>
                <a:tab pos="8972550" algn="l"/>
                <a:tab pos="8975725" algn="l"/>
                <a:tab pos="9424988" algn="l"/>
                <a:tab pos="9874250" algn="l"/>
                <a:tab pos="10323513" algn="l"/>
                <a:tab pos="10772775" algn="l"/>
                <a:tab pos="10775950" algn="l"/>
                <a:tab pos="10779125" algn="l"/>
              </a:tabLst>
            </a:pPr>
            <a:endParaRPr lang="en-GB" sz="2200"/>
          </a:p>
        </p:txBody>
      </p:sp>
    </p:spTree>
  </p:cSld>
  <p:clrMapOvr>
    <a:masterClrMapping/>
  </p:clrMapOvr>
  <p:transition spd="med">
    <p:wipe dir="r"/>
    <p:sndAc>
      <p:stSnd>
        <p:snd r:embed="rId3" name="apert.wav"/>
      </p:stSnd>
    </p:sndAc>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785813" y="587375"/>
            <a:ext cx="9120187" cy="1333500"/>
          </a:xfrm>
          <a:ln/>
        </p:spPr>
        <p:txBody>
          <a:bodyPr>
            <a:spAutoFit/>
          </a:bodyPr>
          <a:lstStyle/>
          <a:p>
            <a:pPr>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Jurisprudencia</a:t>
            </a:r>
          </a:p>
        </p:txBody>
      </p:sp>
      <p:sp>
        <p:nvSpPr>
          <p:cNvPr id="8194" name="Rectangle 2"/>
          <p:cNvSpPr>
            <a:spLocks noGrp="1" noChangeArrowheads="1"/>
          </p:cNvSpPr>
          <p:nvPr>
            <p:ph type="body" idx="1"/>
          </p:nvPr>
        </p:nvSpPr>
        <p:spPr>
          <a:xfrm>
            <a:off x="785813" y="2101850"/>
            <a:ext cx="9120187" cy="4887913"/>
          </a:xfrm>
          <a:ln/>
        </p:spPr>
        <p:txBody>
          <a:bodyPr>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200"/>
              <a:t>UNIÓN NACIONAL DE CONSUMIDORES Y USUARIOS DE LA REPÚBLICA DE PANAMÁ (UN.CU.RE.PA.) -VS- UNIÓN NACIONAL DE CORREDORES DE ADUANA DE PANAMÁ. (15 de octubre de 2001).</a:t>
            </a:r>
          </a:p>
          <a:p>
            <a:pPr>
              <a:lnSpc>
                <a:spcPct val="103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800"/>
          </a:p>
          <a:p>
            <a:pPr>
              <a:lnSpc>
                <a:spcPct val="103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800"/>
              <a:t>Práctica acusada: Los actos promovidos por los demandados miembros de la Unión de Corredores de Aduanas de aplicación del artículo 647 del Código Fiscal que establece las tarifas mínimas, en contraposición a lo dispuesto en la Ley 29 de 1996.</a:t>
            </a:r>
          </a:p>
          <a:p>
            <a:pPr>
              <a:lnSpc>
                <a:spcPct val="103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800"/>
              <a:t>No se comprobó que existiera una práctica restrictiva.</a:t>
            </a:r>
          </a:p>
          <a:p>
            <a:pPr>
              <a:lnSpc>
                <a:spcPct val="103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800"/>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830263" y="96838"/>
            <a:ext cx="9120187" cy="1333500"/>
          </a:xfrm>
          <a:ln/>
        </p:spPr>
        <p:txBody>
          <a:bodyPr>
            <a:spAutoFit/>
          </a:bodyPr>
          <a:lstStyle/>
          <a:p>
            <a:pPr>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t>JURISPRUDENCIA</a:t>
            </a:r>
          </a:p>
        </p:txBody>
      </p:sp>
      <p:sp>
        <p:nvSpPr>
          <p:cNvPr id="9218" name="Rectangle 2"/>
          <p:cNvSpPr>
            <a:spLocks noGrp="1" noChangeArrowheads="1"/>
          </p:cNvSpPr>
          <p:nvPr>
            <p:ph type="body" idx="1"/>
          </p:nvPr>
        </p:nvSpPr>
        <p:spPr>
          <a:xfrm>
            <a:off x="517525" y="1431925"/>
            <a:ext cx="9899650" cy="6048375"/>
          </a:xfrm>
          <a:ln/>
        </p:spPr>
        <p:txBody>
          <a:bodyPr>
            <a:spAutoFit/>
          </a:bodyPr>
          <a:lstStyle/>
          <a:p>
            <a:pPr marL="722313" indent="-265113">
              <a:lnSpc>
                <a:spcPct val="102000"/>
              </a:lnSpc>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 pos="9410700" algn="l"/>
              </a:tabLst>
            </a:pPr>
            <a:r>
              <a:rPr lang="en-GB" sz="2600" b="1"/>
              <a:t>Proceso contra HARINAS DE PANAMÁ, HARINAS DEL ISTMO, S.A., ORO DEL NORTE, S.A. y OTRAS. (28 de junio de 2004)</a:t>
            </a:r>
          </a:p>
          <a:p>
            <a:pPr marL="722313" lvl="1" indent="-265113">
              <a:lnSpc>
                <a:spcPct val="104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 pos="9410700" algn="l"/>
              </a:tabLst>
            </a:pPr>
            <a:r>
              <a:rPr lang="en-GB" sz="2600"/>
              <a:t>1. Se comprobó que las demandadas eran agentes económicos y competidores.</a:t>
            </a:r>
          </a:p>
          <a:p>
            <a:pPr marL="722313" lvl="1" indent="-265113">
              <a:lnSpc>
                <a:spcPct val="104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 pos="9410700" algn="l"/>
              </a:tabLst>
            </a:pPr>
            <a:r>
              <a:rPr lang="en-GB" sz="2600"/>
              <a:t>2. Que existió un acuerdo de precio, repartición de mercado y mecanismo de control para la vigilancia y cumplimiento del acuerdo.</a:t>
            </a:r>
          </a:p>
          <a:p>
            <a:pPr marL="722313" lvl="1" indent="-265113">
              <a:lnSpc>
                <a:spcPct val="104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 pos="9410700" algn="l"/>
              </a:tabLst>
            </a:pPr>
            <a:r>
              <a:rPr lang="en-GB" sz="2600"/>
              <a:t>3. Las pruebas documentales (correspondencias entre las demandadas) acreditaron la conducta como indicios.</a:t>
            </a:r>
          </a:p>
          <a:p>
            <a:pPr marL="722313" lvl="1" indent="-265113">
              <a:lnSpc>
                <a:spcPct val="104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 pos="9410700" algn="l"/>
              </a:tabLst>
            </a:pPr>
            <a:r>
              <a:rPr lang="en-GB" sz="2600"/>
              <a:t>4. Los informes periciales demostraron que los precios ofertados en las empresas presentan una mínima dispersión (diferencia), lo cual no es justificable ante las diferencias que existen en los costos de producción para cada una de las empresas.</a:t>
            </a:r>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34950" y="96838"/>
            <a:ext cx="9120188" cy="1333500"/>
          </a:xfrm>
          <a:ln/>
        </p:spPr>
        <p:txBody>
          <a:bodyPr>
            <a:spAutoFit/>
          </a:bodyPr>
          <a:lstStyle/>
          <a:p>
            <a:pPr algn="l">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Continuación...</a:t>
            </a:r>
          </a:p>
        </p:txBody>
      </p:sp>
      <p:sp>
        <p:nvSpPr>
          <p:cNvPr id="10242" name="Rectangle 2"/>
          <p:cNvSpPr>
            <a:spLocks noGrp="1" noChangeArrowheads="1"/>
          </p:cNvSpPr>
          <p:nvPr>
            <p:ph type="body" idx="1"/>
          </p:nvPr>
        </p:nvSpPr>
        <p:spPr>
          <a:xfrm>
            <a:off x="622300" y="1462088"/>
            <a:ext cx="9120188" cy="5684837"/>
          </a:xfrm>
          <a:ln/>
        </p:spPr>
        <p:txBody>
          <a:bodyPr>
            <a:spAutoFit/>
          </a:bodyPr>
          <a:lstStyle/>
          <a:p>
            <a:pPr marL="722313" indent="-265113">
              <a:lnSpc>
                <a:spcPct val="102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Lst>
            </a:pPr>
            <a:r>
              <a:rPr lang="en-GB" sz="2700"/>
              <a:t>5. La distribución del mercado se mantuvo invariable sin justificación, teniendo en cuenta la capacidad instalada de cada empresa y la capacidad ociosa de cada una.</a:t>
            </a:r>
          </a:p>
          <a:p>
            <a:pPr marL="722313" lvl="1" indent="-265113">
              <a:lnSpc>
                <a:spcPct val="104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Lst>
            </a:pPr>
            <a:r>
              <a:rPr lang="en-GB" sz="2700"/>
              <a:t>6. Se compró el pago de servicios profesionales por las sociedades demandadas al señor B.S. Por su participación en la vigilancia, control e intercambio de información de las cuatro empresas</a:t>
            </a:r>
          </a:p>
          <a:p>
            <a:pPr marL="722313" lvl="1" indent="-265113">
              <a:lnSpc>
                <a:spcPct val="104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Lst>
            </a:pPr>
            <a:r>
              <a:rPr lang="en-GB" sz="2700"/>
              <a:t>7. La declaración del señor R.L. Ante la Comisión de Comercio e Industria de la Asamblea Legislativa, señalaba que había un consenso entre los miembros de la industria para realizar un ajuste en los precios de la harina, para lo cual se intercambia información con ese objeto.</a:t>
            </a:r>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85813" y="587375"/>
            <a:ext cx="9120187" cy="1333500"/>
          </a:xfrm>
          <a:ln/>
        </p:spPr>
        <p:txBody>
          <a:bodyPr>
            <a:spAutoFit/>
          </a:bodyPr>
          <a:lstStyle/>
          <a:p>
            <a:pPr algn="l">
              <a:lnSpc>
                <a:spcPct val="6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Continuación...</a:t>
            </a:r>
          </a:p>
        </p:txBody>
      </p:sp>
      <p:sp>
        <p:nvSpPr>
          <p:cNvPr id="11266" name="Rectangle 2"/>
          <p:cNvSpPr>
            <a:spLocks noGrp="1" noChangeArrowheads="1"/>
          </p:cNvSpPr>
          <p:nvPr>
            <p:ph type="body" idx="1"/>
          </p:nvPr>
        </p:nvSpPr>
        <p:spPr>
          <a:xfrm>
            <a:off x="785813" y="2101850"/>
            <a:ext cx="9120187" cy="4764088"/>
          </a:xfrm>
          <a:ln/>
        </p:spPr>
        <p:txBody>
          <a:bodyPr>
            <a:spAutoFit/>
          </a:bodyPr>
          <a:lstStyle/>
          <a:p>
            <a:pPr marL="722313" indent="-265113">
              <a:lnSpc>
                <a:spcPct val="102000"/>
              </a:lnSpc>
              <a:buFont typeface="Wingdings" pitchFamily="2" charset="2"/>
              <a:buNone/>
              <a:tabLst>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7513" algn="l"/>
                <a:tab pos="8485188" algn="l"/>
                <a:tab pos="8934450" algn="l"/>
                <a:tab pos="9383713" algn="l"/>
              </a:tabLst>
            </a:pPr>
            <a:r>
              <a:rPr lang="en-GB"/>
              <a:t>8. A pesar de que no se comprobó mediante plena prueba la existencia de un contrato, documento o convenio entre las partes que acreditara en forma directa la práctica restrictiva, las pruebas presentadas permitieron a través de la prueba de indicios concluir con la existencia de la misma.</a:t>
            </a:r>
          </a:p>
        </p:txBody>
      </p:sp>
    </p:spTree>
  </p:cSld>
  <p:clrMapOvr>
    <a:masterClrMapping/>
  </p:clrMapOvr>
  <p:transition spd="med">
    <p:wipe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Lucida Sans Unicode"/>
        <a:cs typeface="Lucida Sans Unicode"/>
      </a:majorFont>
      <a:minorFont>
        <a:latin typeface="Tahoma"/>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67000"/>
          </a:lnSpc>
          <a:spcBef>
            <a:spcPct val="0"/>
          </a:spcBef>
          <a:spcAft>
            <a:spcPct val="0"/>
          </a:spcAft>
          <a:buClr>
            <a:srgbClr val="000000"/>
          </a:buClr>
          <a:buSzPct val="100000"/>
          <a:buFont typeface="Times New Roman" charset="0"/>
          <a:buNone/>
          <a:tabLst/>
          <a:defRPr kumimoji="0" lang="en-GB" sz="2400" b="0" i="0" u="none" strike="noStrike" cap="none" normalizeH="0" baseline="0" smtClean="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67000"/>
          </a:lnSpc>
          <a:spcBef>
            <a:spcPct val="0"/>
          </a:spcBef>
          <a:spcAft>
            <a:spcPct val="0"/>
          </a:spcAft>
          <a:buClr>
            <a:srgbClr val="000000"/>
          </a:buClr>
          <a:buSzPct val="100000"/>
          <a:buFont typeface="Times New Roman" charset="0"/>
          <a:buNone/>
          <a:tabLst/>
          <a:defRPr kumimoji="0" lang="en-GB" sz="2400" b="0" i="0" u="none" strike="noStrike" cap="none" normalizeH="0" baseline="0" smtClean="0">
            <a:ln>
              <a:noFill/>
            </a:ln>
            <a:solidFill>
              <a:schemeClr val="bg1"/>
            </a:solidFill>
            <a:effectLst/>
            <a:latin typeface="Times New Roman"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1246</Words>
  <PresentationFormat>Personalizado</PresentationFormat>
  <Paragraphs>86</Paragraphs>
  <Slides>18</Slides>
  <Notes>18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Times New Roman</vt:lpstr>
      <vt:lpstr>Arial</vt:lpstr>
      <vt:lpstr>Lucida Sans Unicode</vt:lpstr>
      <vt:lpstr>Tahoma</vt:lpstr>
      <vt:lpstr>Wingdings</vt:lpstr>
      <vt:lpstr>Tema de Office</vt:lpstr>
      <vt:lpstr>DESARROLLO DE LA JURISPRUDENCIA DE COMPETENCIA EN PANAMÁ</vt:lpstr>
      <vt:lpstr>Competencia del Tercer Tribunal Superior</vt:lpstr>
      <vt:lpstr>Límites al Recurso de Casación (Art.190)</vt:lpstr>
      <vt:lpstr>Sentencias emitidas en segunda instancia (1997-2010)</vt:lpstr>
      <vt:lpstr>Sentencias emitidas en segunda instancia (1997-2010)</vt:lpstr>
      <vt:lpstr>Jurisprudencia</vt:lpstr>
      <vt:lpstr>JURISPRUDENCIA</vt:lpstr>
      <vt:lpstr>Continuación...</vt:lpstr>
      <vt:lpstr>Continuación...</vt:lpstr>
      <vt:lpstr>Jurisprudencia</vt:lpstr>
      <vt:lpstr>Continuación...</vt:lpstr>
      <vt:lpstr>Jurisprudencia</vt:lpstr>
      <vt:lpstr>Continuación...</vt:lpstr>
      <vt:lpstr>Jurisprudencia</vt:lpstr>
      <vt:lpstr>Continuación...</vt:lpstr>
      <vt:lpstr>Sentencias emitidas en segunda instancia (1997-2010)</vt:lpstr>
      <vt:lpstr>Jurisprudencia</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DE LA JURISPRUDENCIA DE COMPETENCIA EN PANAMÁ</dc:title>
  <dc:creator>Olivia Arcia</dc:creator>
  <cp:lastModifiedBy>Olivia de Muñoz</cp:lastModifiedBy>
  <cp:revision>1</cp:revision>
  <dcterms:modified xsi:type="dcterms:W3CDTF">2011-02-02T19:20:40Z</dcterms:modified>
</cp:coreProperties>
</file>